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8" r:id="rId3"/>
    <p:sldId id="275" r:id="rId4"/>
    <p:sldId id="260" r:id="rId5"/>
    <p:sldId id="263" r:id="rId6"/>
    <p:sldId id="276" r:id="rId7"/>
    <p:sldId id="264" r:id="rId8"/>
    <p:sldId id="277" r:id="rId9"/>
    <p:sldId id="268" r:id="rId10"/>
    <p:sldId id="278" r:id="rId11"/>
    <p:sldId id="266" r:id="rId12"/>
    <p:sldId id="279" r:id="rId13"/>
    <p:sldId id="269" r:id="rId14"/>
    <p:sldId id="280" r:id="rId15"/>
    <p:sldId id="271" r:id="rId16"/>
    <p:sldId id="281" r:id="rId17"/>
    <p:sldId id="265" r:id="rId18"/>
    <p:sldId id="282" r:id="rId19"/>
    <p:sldId id="270" r:id="rId20"/>
    <p:sldId id="283" r:id="rId21"/>
    <p:sldId id="272" r:id="rId22"/>
    <p:sldId id="284" r:id="rId23"/>
    <p:sldId id="273" r:id="rId24"/>
    <p:sldId id="285" r:id="rId25"/>
    <p:sldId id="274" r:id="rId26"/>
    <p:sldId id="262" r:id="rId27"/>
  </p:sldIdLst>
  <p:sldSz cx="24384000" cy="13716000"/>
  <p:notesSz cx="6669088"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p:defaultTextStyle>
  <p:extLst>
    <p:ext uri="{521415D9-36F7-43E2-AB2F-B90AF26B5E84}">
      <p14:sectionLst xmlns:p14="http://schemas.microsoft.com/office/powerpoint/2010/main">
        <p14:section name="Sekcja domyślna" id="{5A012437-58CB-41C7-B2E9-3ACD51DF09FC}">
          <p14:sldIdLst>
            <p14:sldId id="256"/>
            <p14:sldId id="258"/>
            <p14:sldId id="275"/>
            <p14:sldId id="260"/>
            <p14:sldId id="263"/>
            <p14:sldId id="276"/>
            <p14:sldId id="264"/>
            <p14:sldId id="277"/>
            <p14:sldId id="268"/>
            <p14:sldId id="278"/>
            <p14:sldId id="266"/>
            <p14:sldId id="279"/>
            <p14:sldId id="269"/>
            <p14:sldId id="280"/>
            <p14:sldId id="271"/>
            <p14:sldId id="281"/>
            <p14:sldId id="265"/>
            <p14:sldId id="282"/>
            <p14:sldId id="270"/>
            <p14:sldId id="283"/>
            <p14:sldId id="272"/>
            <p14:sldId id="284"/>
            <p14:sldId id="273"/>
            <p14:sldId id="285"/>
            <p14:sldId id="274"/>
            <p14:sldId id="262"/>
          </p14:sldIdLst>
        </p14:section>
      </p14:sectionLst>
    </p:ext>
    <p:ext uri="{EFAFB233-063F-42B5-8137-9DF3F51BA10A}">
      <p15:sldGuideLst xmlns:p15="http://schemas.microsoft.com/office/powerpoint/2012/main">
        <p15:guide id="1" orient="horz" pos="4320" userDrawn="1">
          <p15:clr>
            <a:srgbClr val="A4A3A4"/>
          </p15:clr>
        </p15:guide>
        <p15:guide id="2" pos="7680" userDrawn="1">
          <p15:clr>
            <a:srgbClr val="A4A3A4"/>
          </p15:clr>
        </p15:guide>
        <p15:guide id="3" pos="6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87"/>
    <p:restoredTop sz="94710"/>
  </p:normalViewPr>
  <p:slideViewPr>
    <p:cSldViewPr snapToGrid="0">
      <p:cViewPr varScale="1">
        <p:scale>
          <a:sx n="53" d="100"/>
          <a:sy n="53" d="100"/>
        </p:scale>
        <p:origin x="816" y="102"/>
      </p:cViewPr>
      <p:guideLst>
        <p:guide orient="horz" pos="4320"/>
        <p:guide pos="7680"/>
        <p:guide pos="6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26988" y="744538"/>
            <a:ext cx="6615112" cy="3722687"/>
          </a:xfrm>
          <a:prstGeom prst="rect">
            <a:avLst/>
          </a:prstGeom>
        </p:spPr>
        <p:txBody>
          <a:bodyPr/>
          <a:lstStyle/>
          <a:p>
            <a:endParaRPr/>
          </a:p>
        </p:txBody>
      </p:sp>
      <p:sp>
        <p:nvSpPr>
          <p:cNvPr id="149" name="Shape 149"/>
          <p:cNvSpPr>
            <a:spLocks noGrp="1"/>
          </p:cNvSpPr>
          <p:nvPr>
            <p:ph type="body" sz="quarter" idx="1"/>
          </p:nvPr>
        </p:nvSpPr>
        <p:spPr>
          <a:xfrm>
            <a:off x="889212" y="4715153"/>
            <a:ext cx="4890665" cy="4466987"/>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26988" y="744538"/>
            <a:ext cx="6615112" cy="3722687"/>
          </a:xfrm>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3745305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387624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387624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26988" y="744538"/>
            <a:ext cx="6615112" cy="3722687"/>
          </a:xfrm>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800121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Treść - poziom 1…"/>
          <p:cNvSpPr txBox="1">
            <a:spLocks noGrp="1"/>
          </p:cNvSpPr>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2"/>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14"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Treść - poziom 1…"/>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Treść - poziom 1…"/>
          <p:cNvSpPr txBox="1">
            <a:spLocks noGrp="1"/>
          </p:cNvSpPr>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Fact information</a:t>
            </a:r>
          </a:p>
        </p:txBody>
      </p:sp>
      <p:sp>
        <p:nvSpPr>
          <p:cNvPr id="108"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Treść - poziom 1…"/>
          <p:cNvSpPr txBox="1">
            <a:spLocks noGrp="1"/>
          </p:cNvSpPr>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z="8500" spc="-200">
                <a:latin typeface="Helvetica Neue Medium"/>
                <a:ea typeface="Helvetica Neue Medium"/>
                <a:cs typeface="Helvetica Neue Medium"/>
                <a:sym typeface="Helvetica Neue Medium"/>
              </a:defRPr>
            </a:lvl1pPr>
          </a:lstStyle>
          <a:p>
            <a:r>
              <a:t>“Notable Quote”</a:t>
            </a:r>
          </a:p>
        </p:txBody>
      </p:sp>
      <p:sp>
        <p:nvSpPr>
          <p:cNvPr id="117"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numCol="1" spcCol="38100">
            <a:noAutofit/>
          </a:bodyPr>
          <a:lstStyle/>
          <a:p>
            <a:endParaRPr/>
          </a:p>
        </p:txBody>
      </p:sp>
      <p:sp>
        <p:nvSpPr>
          <p:cNvPr id="125" name="Bowl with salmon cakes, salad and houmous "/>
          <p:cNvSpPr>
            <a:spLocks noGrp="1"/>
          </p:cNvSpPr>
          <p:nvPr>
            <p:ph type="pic" sz="half" idx="22"/>
          </p:nvPr>
        </p:nvSpPr>
        <p:spPr>
          <a:xfrm>
            <a:off x="13500100" y="3978275"/>
            <a:ext cx="10439400" cy="12150181"/>
          </a:xfrm>
          <a:prstGeom prst="rect">
            <a:avLst/>
          </a:prstGeom>
        </p:spPr>
        <p:txBody>
          <a:bodyPr lIns="91439" tIns="45719" rIns="91439" bIns="45719" numCol="1" spcCol="38100">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numCol="1" spcCol="38100">
            <a:noAutofit/>
          </a:bodyPr>
          <a:lstStyle/>
          <a:p>
            <a:endParaRPr/>
          </a:p>
        </p:txBody>
      </p:sp>
      <p:sp>
        <p:nvSpPr>
          <p:cNvPr id="127"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numCol="1" spcCol="38100">
            <a:noAutofit/>
          </a:bodyPr>
          <a:lstStyle/>
          <a:p>
            <a:endParaRPr/>
          </a:p>
        </p:txBody>
      </p:sp>
      <p:sp>
        <p:nvSpPr>
          <p:cNvPr id="135" name="Numer slajdu"/>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numCol="1" spcCol="38100">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Treść - poziom 1…"/>
          <p:cNvSpPr txBox="1">
            <a:spLocks noGrp="1"/>
          </p:cNvSpPr>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24" name="Body Level One…"/>
          <p:cNvSpPr txBox="1">
            <a:spLocks noGrp="1"/>
          </p:cNvSpPr>
          <p:nvPr>
            <p:ph type="body" sz="quarter" idx="22" hasCustomPrompt="1"/>
          </p:nvPr>
        </p:nvSpPr>
        <p:spPr>
          <a:xfrm>
            <a:off x="1206500" y="11609909"/>
            <a:ext cx="21971000" cy="1116953"/>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25"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oumous"/>
          <p:cNvSpPr>
            <a:spLocks noGrp="1"/>
          </p:cNvSpPr>
          <p:nvPr>
            <p:ph type="pic" idx="21"/>
          </p:nvPr>
        </p:nvSpPr>
        <p:spPr>
          <a:xfrm>
            <a:off x="10972800" y="-203200"/>
            <a:ext cx="12144837" cy="14135100"/>
          </a:xfrm>
          <a:prstGeom prst="rect">
            <a:avLst/>
          </a:prstGeom>
        </p:spPr>
        <p:txBody>
          <a:bodyPr lIns="91439" tIns="45719" rIns="91439" bIns="45719" numCol="1" spcCol="38100">
            <a:noAutofit/>
          </a:bodyPr>
          <a:lstStyle/>
          <a:p>
            <a:endParaRPr/>
          </a:p>
        </p:txBody>
      </p:sp>
      <p:sp>
        <p:nvSpPr>
          <p:cNvPr id="33" name="Slide Title"/>
          <p:cNvSpPr txBox="1">
            <a:spLocks noGrp="1"/>
          </p:cNvSpPr>
          <p:nvPr>
            <p:ph type="title" hasCustomPrompt="1"/>
          </p:nvPr>
        </p:nvSpPr>
        <p:spPr>
          <a:xfrm>
            <a:off x="1206500" y="1270000"/>
            <a:ext cx="9779000" cy="5882274"/>
          </a:xfrm>
          <a:prstGeom prst="rect">
            <a:avLst/>
          </a:prstGeom>
        </p:spPr>
        <p:txBody>
          <a:bodyPr anchor="b"/>
          <a:lstStyle/>
          <a:p>
            <a:r>
              <a:t>Slide Title</a:t>
            </a:r>
          </a:p>
        </p:txBody>
      </p:sp>
      <p:sp>
        <p:nvSpPr>
          <p:cNvPr id="34" name="Treść - poziom 1…"/>
          <p:cNvSpPr txBox="1">
            <a:spLocks noGrp="1"/>
          </p:cNvSpPr>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Numer slajdu"/>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1206500" y="1079500"/>
            <a:ext cx="21971000" cy="1433164"/>
          </a:xfrm>
          <a:prstGeom prst="rect">
            <a:avLst/>
          </a:prstGeom>
        </p:spPr>
        <p:txBody>
          <a:bodyPr/>
          <a:lstStyle/>
          <a:p>
            <a:r>
              <a:t>Slide Title</a:t>
            </a:r>
          </a:p>
        </p:txBody>
      </p:sp>
      <p:sp>
        <p:nvSpPr>
          <p:cNvPr id="43" name="Treść - poziom 1…"/>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21" hasCustomPrompt="1"/>
          </p:nvPr>
        </p:nvSpPr>
        <p:spPr>
          <a:xfrm>
            <a:off x="1206500" y="4248503"/>
            <a:ext cx="21971000" cy="8256014"/>
          </a:xfrm>
          <a:prstGeom prst="rect">
            <a:avLst/>
          </a:prstGeom>
        </p:spPr>
        <p:txBody>
          <a:bodyPr numCol="1" spcCol="38100"/>
          <a:lstStyle/>
          <a:p>
            <a:r>
              <a:t>Slide bullet text</a:t>
            </a:r>
          </a:p>
        </p:txBody>
      </p:sp>
      <p:sp>
        <p:nvSpPr>
          <p:cNvPr id="45"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Treść - poziom 1…"/>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Treść - poziom 1…"/>
          <p:cNvSpPr txBox="1">
            <a:spLocks noGrp="1"/>
          </p:cNvSpPr>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61" name="Body Level One…"/>
          <p:cNvSpPr txBox="1">
            <a:spLocks noGrp="1"/>
          </p:cNvSpPr>
          <p:nvPr>
            <p:ph type="body" sz="half" idx="21" hasCustomPrompt="1"/>
          </p:nvPr>
        </p:nvSpPr>
        <p:spPr>
          <a:xfrm>
            <a:off x="1206500" y="4248503"/>
            <a:ext cx="9779000" cy="8256631"/>
          </a:xfrm>
          <a:prstGeom prst="rect">
            <a:avLst/>
          </a:prstGeom>
        </p:spPr>
        <p:txBody>
          <a:bodyPr numCol="1" spcCol="38100"/>
          <a:lstStyle/>
          <a:p>
            <a:r>
              <a:t>Slide bullet text</a:t>
            </a:r>
          </a:p>
        </p:txBody>
      </p:sp>
      <p:sp>
        <p:nvSpPr>
          <p:cNvPr id="62" name="Bowl of pappardelle pasta with parsley butter, roasted hazelnuts and shaved parmesan cheese"/>
          <p:cNvSpPr>
            <a:spLocks noGrp="1"/>
          </p:cNvSpPr>
          <p:nvPr>
            <p:ph type="pic" idx="22"/>
          </p:nvPr>
        </p:nvSpPr>
        <p:spPr>
          <a:xfrm>
            <a:off x="12192000" y="-407266"/>
            <a:ext cx="10916874" cy="14555833"/>
          </a:xfrm>
          <a:prstGeom prst="rect">
            <a:avLst/>
          </a:prstGeom>
        </p:spPr>
        <p:txBody>
          <a:bodyPr lIns="91439" tIns="45719" rIns="91439" bIns="45719" numCol="1" spcCol="38100">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Numer slajdu"/>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50"/>
          </a:xfrm>
          <a:prstGeom prst="rect">
            <a:avLst/>
          </a:prstGeom>
        </p:spPr>
        <p:txBody>
          <a:bodyPr/>
          <a:lstStyle/>
          <a:p>
            <a:r>
              <a:t>Slide Title</a:t>
            </a:r>
          </a:p>
        </p:txBody>
      </p:sp>
      <p:sp>
        <p:nvSpPr>
          <p:cNvPr id="80" name="Treść - poziom 1…"/>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81"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Treść - poziom 1…"/>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Agenda Subtitle</a:t>
            </a:r>
          </a:p>
          <a:p>
            <a:pPr lvl="1"/>
            <a:endParaRPr/>
          </a:p>
          <a:p>
            <a:pPr lvl="2"/>
            <a:endParaRPr/>
          </a:p>
          <a:p>
            <a:pPr lvl="3"/>
            <a:endParaRPr/>
          </a:p>
          <a:p>
            <a:pPr lvl="4"/>
            <a:endParaRPr/>
          </a:p>
        </p:txBody>
      </p:sp>
      <p:sp>
        <p:nvSpPr>
          <p:cNvPr id="90" name="Body Level One…"/>
          <p:cNvSpPr txBox="1">
            <a:spLocks noGrp="1"/>
          </p:cNvSpPr>
          <p:nvPr>
            <p:ph type="body" idx="21" hasCustomPrompt="1"/>
          </p:nvPr>
        </p:nvSpPr>
        <p:spPr>
          <a:xfrm>
            <a:off x="1206500" y="4248503"/>
            <a:ext cx="21971000" cy="8256014"/>
          </a:xfrm>
          <a:prstGeom prst="rect">
            <a:avLst/>
          </a:prstGeom>
        </p:spPr>
        <p:txBody>
          <a:bodyPr numCol="1" spcCol="38100"/>
          <a:lstStyle>
            <a:lvl1pPr marL="0" indent="0" defTabSz="825500">
              <a:lnSpc>
                <a:spcPct val="100000"/>
              </a:lnSpc>
              <a:spcBef>
                <a:spcPts val="1800"/>
              </a:spcBef>
              <a:buSzTx/>
              <a:buNone/>
              <a:defRPr sz="5500" spc="-99"/>
            </a:lvl1pPr>
          </a:lstStyle>
          <a:p>
            <a:r>
              <a:t>Agenda Topics</a:t>
            </a:r>
          </a:p>
        </p:txBody>
      </p:sp>
      <p:sp>
        <p:nvSpPr>
          <p:cNvPr id="91"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reść - poziom 1…"/>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98550">
            <a:normAutofit/>
          </a:bodyPr>
          <a:lstStyle/>
          <a:p>
            <a:r>
              <a:t>Slide bullet text</a:t>
            </a:r>
          </a:p>
          <a:p>
            <a:pPr lvl="1"/>
            <a:endParaRPr/>
          </a:p>
          <a:p>
            <a:pPr lvl="2"/>
            <a:endParaRPr/>
          </a:p>
          <a:p>
            <a:pPr lvl="3"/>
            <a:endParaRPr/>
          </a:p>
          <a:p>
            <a:pPr lvl="4"/>
            <a:endParaRPr/>
          </a:p>
        </p:txBody>
      </p:sp>
      <p:sp>
        <p:nvSpPr>
          <p:cNvPr id="3" name="Tekst tytułowy"/>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Tekst tytułowy</a:t>
            </a:r>
          </a:p>
        </p:txBody>
      </p:sp>
      <p:sp>
        <p:nvSpPr>
          <p:cNvPr id="4" name="Numer slajdu"/>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10" Type="http://schemas.openxmlformats.org/officeDocument/2006/relationships/image" Target="../media/image21.emf"/><Relationship Id="rId4" Type="http://schemas.openxmlformats.org/officeDocument/2006/relationships/image" Target="../media/image1.jpeg"/><Relationship Id="rId9" Type="http://schemas.openxmlformats.org/officeDocument/2006/relationships/image" Target="../media/image20.emf"/></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25.emf"/><Relationship Id="rId5" Type="http://schemas.openxmlformats.org/officeDocument/2006/relationships/image" Target="../media/image2.jpeg"/><Relationship Id="rId10" Type="http://schemas.openxmlformats.org/officeDocument/2006/relationships/image" Target="../media/image24.emf"/><Relationship Id="rId4" Type="http://schemas.openxmlformats.org/officeDocument/2006/relationships/image" Target="../media/image1.jpeg"/><Relationship Id="rId9"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10" Type="http://schemas.openxmlformats.org/officeDocument/2006/relationships/image" Target="../media/image29.emf"/><Relationship Id="rId4" Type="http://schemas.openxmlformats.org/officeDocument/2006/relationships/image" Target="../media/image1.jpeg"/><Relationship Id="rId9"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33.emf"/><Relationship Id="rId5" Type="http://schemas.openxmlformats.org/officeDocument/2006/relationships/image" Target="../media/image2.jpeg"/><Relationship Id="rId10" Type="http://schemas.openxmlformats.org/officeDocument/2006/relationships/image" Target="../media/image32.emf"/><Relationship Id="rId4" Type="http://schemas.openxmlformats.org/officeDocument/2006/relationships/image" Target="../media/image1.jpeg"/><Relationship Id="rId9"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10" Type="http://schemas.openxmlformats.org/officeDocument/2006/relationships/image" Target="../media/image36.emf"/><Relationship Id="rId4" Type="http://schemas.openxmlformats.org/officeDocument/2006/relationships/image" Target="../media/image1.jpeg"/><Relationship Id="rId9" Type="http://schemas.openxmlformats.org/officeDocument/2006/relationships/image" Target="../media/image35.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10" Type="http://schemas.openxmlformats.org/officeDocument/2006/relationships/image" Target="../media/image39.emf"/><Relationship Id="rId4" Type="http://schemas.openxmlformats.org/officeDocument/2006/relationships/image" Target="../media/image1.jpeg"/><Relationship Id="rId9" Type="http://schemas.openxmlformats.org/officeDocument/2006/relationships/image" Target="../media/image38.emf"/></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10" Type="http://schemas.openxmlformats.org/officeDocument/2006/relationships/image" Target="../media/image42.emf"/><Relationship Id="rId4" Type="http://schemas.openxmlformats.org/officeDocument/2006/relationships/image" Target="../media/image1.jpeg"/><Relationship Id="rId9" Type="http://schemas.openxmlformats.org/officeDocument/2006/relationships/image" Target="../media/image41.emf"/></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7.png"/><Relationship Id="rId7" Type="http://schemas.openxmlformats.org/officeDocument/2006/relationships/image" Target="../media/image4.png"/><Relationship Id="rId12" Type="http://schemas.openxmlformats.org/officeDocument/2006/relationships/image" Target="../media/image47.emf"/><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46.emf"/><Relationship Id="rId5" Type="http://schemas.openxmlformats.org/officeDocument/2006/relationships/image" Target="../media/image2.jpeg"/><Relationship Id="rId10" Type="http://schemas.openxmlformats.org/officeDocument/2006/relationships/image" Target="../media/image45.emf"/><Relationship Id="rId4" Type="http://schemas.openxmlformats.org/officeDocument/2006/relationships/image" Target="../media/image1.jpeg"/><Relationship Id="rId9" Type="http://schemas.openxmlformats.org/officeDocument/2006/relationships/image" Target="../media/image44.emf"/></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10" Type="http://schemas.openxmlformats.org/officeDocument/2006/relationships/image" Target="../media/image15.jpg"/><Relationship Id="rId4" Type="http://schemas.openxmlformats.org/officeDocument/2006/relationships/image" Target="../media/image1.jpe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10" Type="http://schemas.openxmlformats.org/officeDocument/2006/relationships/image" Target="../media/image18.emf"/><Relationship Id="rId4" Type="http://schemas.openxmlformats.org/officeDocument/2006/relationships/image" Target="../media/image1.jpeg"/><Relationship Id="rId9"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5;p27">
            <a:extLst>
              <a:ext uri="{FF2B5EF4-FFF2-40B4-BE49-F238E27FC236}">
                <a16:creationId xmlns:a16="http://schemas.microsoft.com/office/drawing/2014/main" id="{677980AD-915C-5573-6CC6-E681921245A4}"/>
              </a:ext>
            </a:extLst>
          </p:cNvPr>
          <p:cNvSpPr/>
          <p:nvPr/>
        </p:nvSpPr>
        <p:spPr>
          <a:xfrm>
            <a:off x="0" y="1"/>
            <a:ext cx="24384000" cy="10962870"/>
          </a:xfrm>
          <a:prstGeom prst="rect">
            <a:avLst/>
          </a:prstGeom>
          <a:solidFill>
            <a:srgbClr val="386F40"/>
          </a:solidFill>
          <a:ln w="12700">
            <a:miter lim="400000"/>
          </a:ln>
        </p:spPr>
        <p:txBody>
          <a:bodyPr lIns="50800" tIns="50800" rIns="50800" bIns="50800" anchor="ctr"/>
          <a:lstStyle/>
          <a:p>
            <a:pPr algn="l" defTabSz="2438400">
              <a:defRPr sz="3600">
                <a:solidFill>
                  <a:srgbClr val="000000"/>
                </a:solidFill>
                <a:latin typeface="Arial"/>
                <a:ea typeface="Arial"/>
                <a:cs typeface="Arial"/>
                <a:sym typeface="Arial"/>
              </a:defRPr>
            </a:pPr>
            <a:endParaRPr/>
          </a:p>
        </p:txBody>
      </p:sp>
      <p:sp>
        <p:nvSpPr>
          <p:cNvPr id="152" name="SPOTKANIE  KOBIET WIEJSKICH  „KOBIETY  TO DOBRY  KLIMAT”"/>
          <p:cNvSpPr txBox="1">
            <a:spLocks noGrp="1"/>
          </p:cNvSpPr>
          <p:nvPr>
            <p:ph type="title"/>
          </p:nvPr>
        </p:nvSpPr>
        <p:spPr>
          <a:xfrm>
            <a:off x="1822450" y="1696905"/>
            <a:ext cx="11462816" cy="6904985"/>
          </a:xfrm>
          <a:prstGeom prst="rect">
            <a:avLst/>
          </a:prstGeom>
        </p:spPr>
        <p:txBody>
          <a:bodyPr lIns="0" tIns="0" rIns="0" bIns="0"/>
          <a:lstStyle/>
          <a:p>
            <a:pPr defTabSz="2414016">
              <a:lnSpc>
                <a:spcPct val="100000"/>
              </a:lnSpc>
              <a:defRPr sz="7900" b="0" spc="0">
                <a:solidFill>
                  <a:srgbClr val="FFFFFF"/>
                </a:solidFill>
                <a:latin typeface="Avenir Black"/>
                <a:ea typeface="Avenir Black"/>
                <a:cs typeface="Avenir Black"/>
                <a:sym typeface="Avenir Black"/>
              </a:defRPr>
            </a:pPr>
            <a:r>
              <a:rPr lang="pl-PL" dirty="0"/>
              <a:t>GALA</a:t>
            </a:r>
            <a:br>
              <a:rPr lang="pl-PL" dirty="0"/>
            </a:br>
            <a:r>
              <a:rPr lang="pl-PL" dirty="0"/>
              <a:t>KONKURSU</a:t>
            </a:r>
            <a:br>
              <a:rPr lang="pl-PL" dirty="0"/>
            </a:br>
            <a:r>
              <a:rPr lang="pl-PL" dirty="0"/>
              <a:t>PRZYJAZNA</a:t>
            </a:r>
            <a:br>
              <a:rPr lang="pl-PL" dirty="0"/>
            </a:br>
            <a:r>
              <a:rPr lang="pl-PL" dirty="0"/>
              <a:t>WIEŚ</a:t>
            </a:r>
          </a:p>
        </p:txBody>
      </p:sp>
      <p:sp>
        <p:nvSpPr>
          <p:cNvPr id="153" name="23-25 maja 2023 r"/>
          <p:cNvSpPr txBox="1">
            <a:spLocks noGrp="1"/>
          </p:cNvSpPr>
          <p:nvPr>
            <p:ph type="body" sz="quarter" idx="1"/>
          </p:nvPr>
        </p:nvSpPr>
        <p:spPr>
          <a:xfrm>
            <a:off x="1839382" y="8879456"/>
            <a:ext cx="7005602" cy="1140566"/>
          </a:xfrm>
          <a:prstGeom prst="rect">
            <a:avLst/>
          </a:prstGeom>
        </p:spPr>
        <p:txBody>
          <a:bodyPr lIns="0" tIns="0" rIns="0" bIns="0"/>
          <a:lstStyle>
            <a:lvl1pPr defTabSz="2438400">
              <a:defRPr sz="4000" b="0">
                <a:solidFill>
                  <a:srgbClr val="FFFFFF"/>
                </a:solidFill>
                <a:latin typeface="Avenir Book"/>
                <a:ea typeface="Avenir Book"/>
                <a:cs typeface="Avenir Book"/>
                <a:sym typeface="Avenir Book"/>
              </a:defRPr>
            </a:lvl1pPr>
          </a:lstStyle>
          <a:p>
            <a:r>
              <a:rPr lang="en-US" dirty="0"/>
              <a:t>14 </a:t>
            </a:r>
            <a:r>
              <a:rPr lang="en-US" dirty="0" err="1"/>
              <a:t>listopada</a:t>
            </a:r>
            <a:r>
              <a:rPr lang="en-US" dirty="0"/>
              <a:t> </a:t>
            </a:r>
            <a:r>
              <a:rPr lang="pl-PL" dirty="0"/>
              <a:t>2023 r. </a:t>
            </a:r>
          </a:p>
        </p:txBody>
      </p:sp>
      <p:pic>
        <p:nvPicPr>
          <p:cNvPr id="155" name="PROW-2014-2020-logo-kolor.jpg" descr="PROW-2014-2020-logo-kolor.jpg"/>
          <p:cNvPicPr>
            <a:picLocks noChangeAspect="1"/>
          </p:cNvPicPr>
          <p:nvPr/>
        </p:nvPicPr>
        <p:blipFill>
          <a:blip r:embed="rId3"/>
          <a:stretch>
            <a:fillRect/>
          </a:stretch>
        </p:blipFill>
        <p:spPr>
          <a:xfrm>
            <a:off x="19028557" y="11091729"/>
            <a:ext cx="2331241" cy="1525543"/>
          </a:xfrm>
          <a:prstGeom prst="rect">
            <a:avLst/>
          </a:prstGeom>
          <a:ln w="12700">
            <a:miter lim="400000"/>
          </a:ln>
        </p:spPr>
      </p:pic>
      <p:pic>
        <p:nvPicPr>
          <p:cNvPr id="154" name="logo_UE_rgb-1.jpg" descr="logo_UE_rgb-1.jpg"/>
          <p:cNvPicPr>
            <a:picLocks noChangeAspect="1"/>
          </p:cNvPicPr>
          <p:nvPr/>
        </p:nvPicPr>
        <p:blipFill>
          <a:blip r:embed="rId4"/>
          <a:srcRect l="63599" t="18350" r="6082" b="18350"/>
          <a:stretch>
            <a:fillRect/>
          </a:stretch>
        </p:blipFill>
        <p:spPr>
          <a:xfrm>
            <a:off x="3330513" y="11345956"/>
            <a:ext cx="1673373" cy="1139647"/>
          </a:xfrm>
          <a:prstGeom prst="rect">
            <a:avLst/>
          </a:prstGeom>
          <a:ln w="12700">
            <a:miter lim="400000"/>
          </a:ln>
        </p:spPr>
      </p:pic>
      <p:sp>
        <p:nvSpPr>
          <p:cNvPr id="156" name="Europejski Fundusz Rolny na rzecz Rozwoju Obszarów Wiejskich: Europa Inwestująca w obszary wiejskie.…"/>
          <p:cNvSpPr txBox="1"/>
          <p:nvPr/>
        </p:nvSpPr>
        <p:spPr>
          <a:xfrm>
            <a:off x="1470990" y="12768945"/>
            <a:ext cx="21442020" cy="947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1600"/>
            </a:pPr>
            <a:r>
              <a:rPr lang="pl-PL" dirty="0"/>
              <a:t>Europejski Fundusz Rolny na rzecz Rozwoju Obszarów Wiejskich: Europa Inwestująca w obszary wiejskie. Instytucja Zarządzająca Programem Rozwoju Obszarów Wiejskich na lata 2014–2020 – Minister Rolnictwa i Rozwoju Wsi. </a:t>
            </a:r>
          </a:p>
          <a:p>
            <a:pPr>
              <a:defRPr sz="1600"/>
            </a:pPr>
            <a:r>
              <a:rPr lang="pl-PL" dirty="0"/>
              <a:t>Operacja współfinansowana ze środków Unii Europejskiej w ramach Schematu II Pomocy Technicznej Programu Rozwoju Obszarów Wiejskich na lata 2014–2020. </a:t>
            </a:r>
          </a:p>
          <a:p>
            <a:pPr>
              <a:defRPr sz="1600"/>
            </a:pPr>
            <a:r>
              <a:rPr lang="pl-PL" sz="1600" dirty="0"/>
              <a:t>Za treść odpowiada Centrum Doradztwa Rolniczego w Brwinowie Oddział w Warszawie.</a:t>
            </a:r>
          </a:p>
        </p:txBody>
      </p:sp>
      <p:pic>
        <p:nvPicPr>
          <p:cNvPr id="157" name="ksowPodstawoweCOLOR.pdf" descr="ksowPodstawoweCOLOR.pdf"/>
          <p:cNvPicPr>
            <a:picLocks noChangeAspect="1"/>
          </p:cNvPicPr>
          <p:nvPr/>
        </p:nvPicPr>
        <p:blipFill>
          <a:blip r:embed="rId5"/>
          <a:stretch>
            <a:fillRect/>
          </a:stretch>
        </p:blipFill>
        <p:spPr>
          <a:xfrm>
            <a:off x="8399439" y="11290393"/>
            <a:ext cx="3045577" cy="1250952"/>
          </a:xfrm>
          <a:prstGeom prst="rect">
            <a:avLst/>
          </a:prstGeom>
          <a:ln w="12700">
            <a:miter lim="400000"/>
          </a:ln>
        </p:spPr>
      </p:pic>
      <p:pic>
        <p:nvPicPr>
          <p:cNvPr id="158" name="Obrazek" descr="Obrazek"/>
          <p:cNvPicPr>
            <a:picLocks noChangeAspect="1"/>
          </p:cNvPicPr>
          <p:nvPr/>
        </p:nvPicPr>
        <p:blipFill>
          <a:blip r:embed="rId6"/>
          <a:stretch>
            <a:fillRect/>
          </a:stretch>
        </p:blipFill>
        <p:spPr>
          <a:xfrm>
            <a:off x="13749068" y="11345587"/>
            <a:ext cx="1448627" cy="1140566"/>
          </a:xfrm>
          <a:prstGeom prst="rect">
            <a:avLst/>
          </a:prstGeom>
          <a:ln w="12700">
            <a:miter lim="400000"/>
          </a:ln>
        </p:spPr>
      </p:pic>
      <p:pic>
        <p:nvPicPr>
          <p:cNvPr id="3" name="Obrazek" descr="Obrazek">
            <a:extLst>
              <a:ext uri="{FF2B5EF4-FFF2-40B4-BE49-F238E27FC236}">
                <a16:creationId xmlns:a16="http://schemas.microsoft.com/office/drawing/2014/main" id="{93187CA7-FA20-B77C-9EDD-F07C4DFB639A}"/>
              </a:ext>
            </a:extLst>
          </p:cNvPr>
          <p:cNvPicPr>
            <a:picLocks noChangeAspect="1"/>
          </p:cNvPicPr>
          <p:nvPr/>
        </p:nvPicPr>
        <p:blipFill>
          <a:blip r:embed="rId7"/>
          <a:stretch>
            <a:fillRect/>
          </a:stretch>
        </p:blipFill>
        <p:spPr>
          <a:xfrm>
            <a:off x="9700963" y="0"/>
            <a:ext cx="14683038" cy="1095979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5661AF95-CE4D-9C05-9D5F-E1DA22770785}"/>
              </a:ext>
            </a:extLst>
          </p:cNvPr>
          <p:cNvGrpSpPr/>
          <p:nvPr/>
        </p:nvGrpSpPr>
        <p:grpSpPr>
          <a:xfrm>
            <a:off x="1470990" y="11091729"/>
            <a:ext cx="21442020" cy="2624270"/>
            <a:chOff x="1470990" y="11091729"/>
            <a:chExt cx="21442020" cy="2624270"/>
          </a:xfrm>
        </p:grpSpPr>
        <p:pic>
          <p:nvPicPr>
            <p:cNvPr id="155" name="PROW-2014-2020-logo-kolor.jpg" descr="PROW-2014-2020-logo-kolor.jpg"/>
            <p:cNvPicPr>
              <a:picLocks noChangeAspect="1"/>
            </p:cNvPicPr>
            <p:nvPr/>
          </p:nvPicPr>
          <p:blipFill>
            <a:blip r:embed="rId3"/>
            <a:stretch>
              <a:fillRect/>
            </a:stretch>
          </p:blipFill>
          <p:spPr>
            <a:xfrm>
              <a:off x="19028557" y="11091729"/>
              <a:ext cx="2331241" cy="1525543"/>
            </a:xfrm>
            <a:prstGeom prst="rect">
              <a:avLst/>
            </a:prstGeom>
            <a:ln w="12700">
              <a:miter lim="400000"/>
            </a:ln>
          </p:spPr>
        </p:pic>
        <p:pic>
          <p:nvPicPr>
            <p:cNvPr id="154" name="logo_UE_rgb-1.jpg" descr="logo_UE_rgb-1.jpg"/>
            <p:cNvPicPr>
              <a:picLocks noChangeAspect="1"/>
            </p:cNvPicPr>
            <p:nvPr/>
          </p:nvPicPr>
          <p:blipFill>
            <a:blip r:embed="rId4"/>
            <a:srcRect l="63599" t="18350" r="6082" b="18350"/>
            <a:stretch>
              <a:fillRect/>
            </a:stretch>
          </p:blipFill>
          <p:spPr>
            <a:xfrm>
              <a:off x="3330513" y="11345956"/>
              <a:ext cx="1673373" cy="1139647"/>
            </a:xfrm>
            <a:prstGeom prst="rect">
              <a:avLst/>
            </a:prstGeom>
            <a:ln w="12700">
              <a:miter lim="400000"/>
            </a:ln>
          </p:spPr>
        </p:pic>
        <p:sp>
          <p:nvSpPr>
            <p:cNvPr id="156" name="Europejski Fundusz Rolny na rzecz Rozwoju Obszarów Wiejskich: Europa Inwestująca w obszary wiejskie.…"/>
            <p:cNvSpPr txBox="1"/>
            <p:nvPr/>
          </p:nvSpPr>
          <p:spPr>
            <a:xfrm>
              <a:off x="1470990" y="12768945"/>
              <a:ext cx="21442020" cy="9470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a:defRPr sz="1600"/>
              </a:pPr>
              <a:r>
                <a:rPr lang="pl-PL" dirty="0"/>
                <a:t>Europejski Fundusz Rolny na rzecz Rozwoju Obszarów Wiejskich: Europa Inwestująca w obszary wiejskie. Instytucja Zarządzająca Programem Rozwoju Obszarów Wiejskich na lata 2014–2020 – Minister Rolnictwa i Rozwoju Wsi. </a:t>
              </a:r>
            </a:p>
            <a:p>
              <a:pPr>
                <a:defRPr sz="1600"/>
              </a:pPr>
              <a:r>
                <a:rPr lang="pl-PL" dirty="0"/>
                <a:t>Operacja współfinansowana ze środków Unii Europejskiej w ramach Schematu II Pomocy Technicznej Programu Rozwoju Obszarów Wiejskich na lata 2014–2020. </a:t>
              </a:r>
            </a:p>
          </p:txBody>
        </p:sp>
        <p:pic>
          <p:nvPicPr>
            <p:cNvPr id="157" name="ksowPodstawoweCOLOR.pdf" descr="ksowPodstawoweCOLOR.pdf"/>
            <p:cNvPicPr>
              <a:picLocks noChangeAspect="1"/>
            </p:cNvPicPr>
            <p:nvPr/>
          </p:nvPicPr>
          <p:blipFill>
            <a:blip r:embed="rId5"/>
            <a:stretch>
              <a:fillRect/>
            </a:stretch>
          </p:blipFill>
          <p:spPr>
            <a:xfrm>
              <a:off x="8399439" y="11290393"/>
              <a:ext cx="3045577" cy="1250952"/>
            </a:xfrm>
            <a:prstGeom prst="rect">
              <a:avLst/>
            </a:prstGeom>
            <a:ln w="12700">
              <a:miter lim="400000"/>
            </a:ln>
          </p:spPr>
        </p:pic>
        <p:pic>
          <p:nvPicPr>
            <p:cNvPr id="158" name="Obrazek" descr="Obrazek"/>
            <p:cNvPicPr>
              <a:picLocks noChangeAspect="1"/>
            </p:cNvPicPr>
            <p:nvPr/>
          </p:nvPicPr>
          <p:blipFill>
            <a:blip r:embed="rId6"/>
            <a:stretch>
              <a:fillRect/>
            </a:stretch>
          </p:blipFill>
          <p:spPr>
            <a:xfrm>
              <a:off x="13749068" y="11345587"/>
              <a:ext cx="1448627" cy="1140566"/>
            </a:xfrm>
            <a:prstGeom prst="rect">
              <a:avLst/>
            </a:prstGeom>
            <a:ln w="12700">
              <a:miter lim="400000"/>
            </a:ln>
          </p:spPr>
        </p:pic>
      </p:grpSp>
      <p:pic>
        <p:nvPicPr>
          <p:cNvPr id="7" name="Obrazek" descr="Obrazek">
            <a:extLst>
              <a:ext uri="{FF2B5EF4-FFF2-40B4-BE49-F238E27FC236}">
                <a16:creationId xmlns:a16="http://schemas.microsoft.com/office/drawing/2014/main" id="{6C782C6A-59A6-8D70-8AAA-06C05462802C}"/>
              </a:ext>
            </a:extLst>
          </p:cNvPr>
          <p:cNvPicPr>
            <a:picLocks noChangeAspect="1"/>
          </p:cNvPicPr>
          <p:nvPr/>
        </p:nvPicPr>
        <p:blipFill>
          <a:blip r:embed="rId7"/>
          <a:stretch>
            <a:fillRect/>
          </a:stretch>
        </p:blipFill>
        <p:spPr>
          <a:xfrm>
            <a:off x="10181133" y="1990286"/>
            <a:ext cx="4060890" cy="7664076"/>
          </a:xfrm>
          <a:prstGeom prst="rect">
            <a:avLst/>
          </a:prstGeom>
          <a:ln w="12700">
            <a:miter lim="400000"/>
          </a:ln>
        </p:spPr>
      </p:pic>
      <p:pic>
        <p:nvPicPr>
          <p:cNvPr id="8" name="Obrazek" descr="Obrazek">
            <a:extLst>
              <a:ext uri="{FF2B5EF4-FFF2-40B4-BE49-F238E27FC236}">
                <a16:creationId xmlns:a16="http://schemas.microsoft.com/office/drawing/2014/main" id="{F9DD1880-ED5E-D66D-A91F-E0A0DFEF88A4}"/>
              </a:ext>
            </a:extLst>
          </p:cNvPr>
          <p:cNvPicPr>
            <a:picLocks noChangeAspect="1"/>
          </p:cNvPicPr>
          <p:nvPr/>
        </p:nvPicPr>
        <p:blipFill>
          <a:blip r:embed="rId8"/>
          <a:stretch>
            <a:fillRect/>
          </a:stretch>
        </p:blipFill>
        <p:spPr>
          <a:xfrm>
            <a:off x="0" y="-21461"/>
            <a:ext cx="24384000" cy="1353205"/>
          </a:xfrm>
          <a:prstGeom prst="rect">
            <a:avLst/>
          </a:prstGeom>
          <a:ln w="12700">
            <a:miter lim="400000"/>
          </a:ln>
        </p:spPr>
      </p:pic>
      <p:pic>
        <p:nvPicPr>
          <p:cNvPr id="10" name="Obrazek" descr="Obrazek">
            <a:extLst>
              <a:ext uri="{FF2B5EF4-FFF2-40B4-BE49-F238E27FC236}">
                <a16:creationId xmlns:a16="http://schemas.microsoft.com/office/drawing/2014/main" id="{75A3815B-765D-6E75-3E69-8C19B476AE4B}"/>
              </a:ext>
            </a:extLst>
          </p:cNvPr>
          <p:cNvPicPr>
            <a:picLocks noChangeAspect="1"/>
          </p:cNvPicPr>
          <p:nvPr/>
        </p:nvPicPr>
        <p:blipFill>
          <a:blip r:embed="rId9"/>
          <a:stretch>
            <a:fillRect/>
          </a:stretch>
        </p:blipFill>
        <p:spPr>
          <a:xfrm>
            <a:off x="-11644" y="10273948"/>
            <a:ext cx="24395644" cy="679004"/>
          </a:xfrm>
          <a:prstGeom prst="rect">
            <a:avLst/>
          </a:prstGeom>
          <a:ln w="12700">
            <a:miter lim="400000"/>
          </a:ln>
        </p:spPr>
      </p:pic>
    </p:spTree>
    <p:extLst>
      <p:ext uri="{BB962C8B-B14F-4D97-AF65-F5344CB8AC3E}">
        <p14:creationId xmlns:p14="http://schemas.microsoft.com/office/powerpoint/2010/main" val="244322136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Duis orci leo, consectetur a felis vel, laoreet sollicitudin urna. Sed in molestie lorem. In id risus blandit, ornare tellus vel, blandit mauris. Aenean rutrum leo at ultricies dapibus."/>
          <p:cNvSpPr txBox="1"/>
          <p:nvPr/>
        </p:nvSpPr>
        <p:spPr>
          <a:xfrm>
            <a:off x="1211263" y="4178842"/>
            <a:ext cx="8511236" cy="6961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gn="l" defTabSz="2438400">
              <a:defRPr sz="3000">
                <a:solidFill>
                  <a:srgbClr val="000000"/>
                </a:solidFill>
                <a:latin typeface="Avenir Book"/>
                <a:ea typeface="Avenir Book"/>
                <a:cs typeface="Avenir Book"/>
                <a:sym typeface="Avenir Book"/>
              </a:defRPr>
            </a:lvl1pPr>
          </a:lstStyle>
          <a:p>
            <a:pPr algn="l"/>
            <a:endParaRPr lang="pl-PL" sz="1800" b="0" i="0" u="none" strike="noStrike" baseline="0" dirty="0">
              <a:solidFill>
                <a:srgbClr val="000000"/>
              </a:solidFill>
            </a:endParaRPr>
          </a:p>
          <a:p>
            <a:pPr algn="ctr"/>
            <a:r>
              <a:rPr lang="pl-PL" sz="3200" b="0" i="0" u="none" strike="noStrike" baseline="0" dirty="0">
                <a:solidFill>
                  <a:srgbClr val="000000"/>
                </a:solidFill>
              </a:rPr>
              <a:t>Środowisko i działania na rzecz ochrony klimatu</a:t>
            </a:r>
            <a:r>
              <a:rPr lang="pl-PL" sz="2800" b="0" i="0" u="none" strike="noStrike" baseline="0" dirty="0">
                <a:solidFill>
                  <a:srgbClr val="000000"/>
                </a:solidFill>
              </a:rPr>
              <a:t> </a:t>
            </a:r>
            <a:endParaRPr lang="pl-PL" sz="2800" dirty="0"/>
          </a:p>
          <a:p>
            <a:pPr algn="ctr"/>
            <a:endParaRPr lang="pl-PL" sz="3200" b="1" dirty="0"/>
          </a:p>
          <a:p>
            <a:pPr algn="ctr"/>
            <a:r>
              <a:rPr lang="pl-PL" sz="5000" b="1" dirty="0"/>
              <a:t>WYRÓŻNIENIE</a:t>
            </a:r>
          </a:p>
          <a:p>
            <a:pPr algn="ctr"/>
            <a:endParaRPr lang="pl-PL" sz="4000" dirty="0"/>
          </a:p>
          <a:p>
            <a:pPr algn="ctr"/>
            <a:r>
              <a:rPr lang="pl-PL" sz="4500" dirty="0"/>
              <a:t>Bocian biały symbolem wsi</a:t>
            </a:r>
            <a:br>
              <a:rPr lang="pl-PL" sz="4500" dirty="0"/>
            </a:br>
            <a:r>
              <a:rPr lang="pl-PL" dirty="0"/>
              <a:t>(Podziałanie PROW 2014-2020</a:t>
            </a:r>
            <a:br>
              <a:rPr lang="pl-PL" dirty="0"/>
            </a:br>
            <a:r>
              <a:rPr lang="pl-PL" dirty="0"/>
              <a:t>10.2 Wsparcie dla ochrony oraz zrównoważonego użytkowania i rozwoju zasobów genetycznych w rolnictwie)</a:t>
            </a:r>
          </a:p>
          <a:p>
            <a:pPr algn="ctr"/>
            <a:endParaRPr lang="pl-PL" sz="4500" dirty="0"/>
          </a:p>
          <a:p>
            <a:pPr algn="ctr"/>
            <a:r>
              <a:rPr lang="pl-PL" sz="4500" dirty="0"/>
              <a:t>Koło Gospodyń Wiejskich Żeroniczki</a:t>
            </a:r>
            <a:br>
              <a:rPr lang="pl-PL" sz="4500" dirty="0"/>
            </a:br>
            <a:r>
              <a:rPr lang="pl-PL" sz="2800" i="1" dirty="0"/>
              <a:t>(województwo wielkopolskie)</a:t>
            </a:r>
            <a:endParaRPr lang="pl-PL" sz="2800" dirty="0"/>
          </a:p>
          <a:p>
            <a:endParaRPr lang="pl-PL" dirty="0"/>
          </a:p>
          <a:p>
            <a:endParaRPr lang="pl-PL" dirty="0"/>
          </a:p>
        </p:txBody>
      </p:sp>
      <p:sp>
        <p:nvSpPr>
          <p:cNvPr id="194" name="Duis orci leo"/>
          <p:cNvSpPr txBox="1"/>
          <p:nvPr/>
        </p:nvSpPr>
        <p:spPr>
          <a:xfrm>
            <a:off x="1211262" y="3246034"/>
            <a:ext cx="8824835" cy="930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gn="l" defTabSz="2438400">
              <a:defRPr sz="4000">
                <a:solidFill>
                  <a:srgbClr val="000000"/>
                </a:solidFill>
                <a:latin typeface="Avenir Black"/>
                <a:ea typeface="Avenir Black"/>
                <a:cs typeface="Avenir Black"/>
                <a:sym typeface="Avenir Black"/>
              </a:defRPr>
            </a:lvl1pPr>
          </a:lstStyle>
          <a:p>
            <a:pPr algn="ctr"/>
            <a:r>
              <a:rPr lang="pl-PL" sz="5000" dirty="0"/>
              <a:t>Kategoria III</a:t>
            </a:r>
          </a:p>
        </p:txBody>
      </p:sp>
      <p:pic>
        <p:nvPicPr>
          <p:cNvPr id="13" name="Obrazek" descr="Obrazek">
            <a:extLst>
              <a:ext uri="{FF2B5EF4-FFF2-40B4-BE49-F238E27FC236}">
                <a16:creationId xmlns:a16="http://schemas.microsoft.com/office/drawing/2014/main" id="{3C00AFEA-BB3E-DF8E-EE31-F7478BA88273}"/>
              </a:ext>
            </a:extLst>
          </p:cNvPr>
          <p:cNvPicPr>
            <a:picLocks noChangeAspect="1"/>
          </p:cNvPicPr>
          <p:nvPr/>
        </p:nvPicPr>
        <p:blipFill>
          <a:blip r:embed="rId2"/>
          <a:stretch>
            <a:fillRect/>
          </a:stretch>
        </p:blipFill>
        <p:spPr>
          <a:xfrm>
            <a:off x="0" y="942480"/>
            <a:ext cx="24384000" cy="1353205"/>
          </a:xfrm>
          <a:prstGeom prst="rect">
            <a:avLst/>
          </a:prstGeom>
          <a:ln w="12700">
            <a:miter lim="400000"/>
          </a:ln>
        </p:spPr>
      </p:pic>
      <p:sp>
        <p:nvSpPr>
          <p:cNvPr id="14" name="SPOTKANIE  KOBIET WIEJSKICH  „KOBIETY TO DOBRY  KLIMAT”">
            <a:extLst>
              <a:ext uri="{FF2B5EF4-FFF2-40B4-BE49-F238E27FC236}">
                <a16:creationId xmlns:a16="http://schemas.microsoft.com/office/drawing/2014/main" id="{76AC5568-5244-3DAD-AA6F-54574C5F30A7}"/>
              </a:ext>
            </a:extLst>
          </p:cNvPr>
          <p:cNvSpPr txBox="1"/>
          <p:nvPr/>
        </p:nvSpPr>
        <p:spPr>
          <a:xfrm>
            <a:off x="1072663" y="1167933"/>
            <a:ext cx="17606548" cy="930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l" defTabSz="2438400">
              <a:defRPr sz="4500">
                <a:solidFill>
                  <a:srgbClr val="FFFFFF"/>
                </a:solidFill>
                <a:latin typeface="Avenir Black"/>
                <a:ea typeface="Avenir Black"/>
                <a:cs typeface="Avenir Black"/>
                <a:sym typeface="Avenir Black"/>
              </a:defRPr>
            </a:lvl1pPr>
          </a:lstStyle>
          <a:p>
            <a:r>
              <a:rPr lang="pl-PL" dirty="0"/>
              <a:t>Przyjazna Wieś</a:t>
            </a:r>
            <a:r>
              <a:rPr lang="en-US" dirty="0"/>
              <a:t> </a:t>
            </a:r>
            <a:endParaRPr dirty="0"/>
          </a:p>
        </p:txBody>
      </p:sp>
      <p:sp>
        <p:nvSpPr>
          <p:cNvPr id="16" name="Linia">
            <a:extLst>
              <a:ext uri="{FF2B5EF4-FFF2-40B4-BE49-F238E27FC236}">
                <a16:creationId xmlns:a16="http://schemas.microsoft.com/office/drawing/2014/main" id="{BE49EA64-8B09-21AA-5858-2F8C012E7A56}"/>
              </a:ext>
            </a:extLst>
          </p:cNvPr>
          <p:cNvSpPr/>
          <p:nvPr/>
        </p:nvSpPr>
        <p:spPr>
          <a:xfrm flipV="1">
            <a:off x="1072663" y="2575204"/>
            <a:ext cx="22350040" cy="27320"/>
          </a:xfrm>
          <a:prstGeom prst="line">
            <a:avLst/>
          </a:prstGeom>
          <a:ln w="25400">
            <a:solidFill>
              <a:srgbClr val="448F4A"/>
            </a:solidFill>
          </a:ln>
        </p:spPr>
        <p:txBody>
          <a:bodyPr lIns="45718" tIns="45718" rIns="45718" bIns="45718"/>
          <a:lstStyle/>
          <a:p>
            <a:endParaRPr/>
          </a:p>
        </p:txBody>
      </p:sp>
      <p:pic>
        <p:nvPicPr>
          <p:cNvPr id="17" name="Obrazek" descr="Obrazek">
            <a:extLst>
              <a:ext uri="{FF2B5EF4-FFF2-40B4-BE49-F238E27FC236}">
                <a16:creationId xmlns:a16="http://schemas.microsoft.com/office/drawing/2014/main" id="{C3A65967-BBE6-5031-79F7-E45F68FDD58E}"/>
              </a:ext>
            </a:extLst>
          </p:cNvPr>
          <p:cNvPicPr>
            <a:picLocks noChangeAspect="1"/>
          </p:cNvPicPr>
          <p:nvPr/>
        </p:nvPicPr>
        <p:blipFill rotWithShape="1">
          <a:blip r:embed="rId3"/>
          <a:srcRect l="-8460" t="-4484" r="-7397" b="23960"/>
          <a:stretch/>
        </p:blipFill>
        <p:spPr>
          <a:xfrm>
            <a:off x="21758710" y="289048"/>
            <a:ext cx="1663992" cy="2182691"/>
          </a:xfrm>
          <a:prstGeom prst="rect">
            <a:avLst/>
          </a:prstGeom>
          <a:solidFill>
            <a:schemeClr val="bg1"/>
          </a:solidFill>
          <a:ln w="12700">
            <a:miter lim="400000"/>
          </a:ln>
        </p:spPr>
      </p:pic>
      <p:pic>
        <p:nvPicPr>
          <p:cNvPr id="8" name="PROW-2014-2020-logo-kolor.jpg" descr="PROW-2014-2020-logo-kolor.jpg">
            <a:extLst>
              <a:ext uri="{FF2B5EF4-FFF2-40B4-BE49-F238E27FC236}">
                <a16:creationId xmlns:a16="http://schemas.microsoft.com/office/drawing/2014/main" id="{078C41D1-A103-B366-A6D5-E4FB7DBBBFE4}"/>
              </a:ext>
            </a:extLst>
          </p:cNvPr>
          <p:cNvPicPr>
            <a:picLocks noChangeAspect="1"/>
          </p:cNvPicPr>
          <p:nvPr/>
        </p:nvPicPr>
        <p:blipFill>
          <a:blip r:embed="rId4"/>
          <a:stretch>
            <a:fillRect/>
          </a:stretch>
        </p:blipFill>
        <p:spPr>
          <a:xfrm>
            <a:off x="19028557" y="11091729"/>
            <a:ext cx="2331241" cy="1525543"/>
          </a:xfrm>
          <a:prstGeom prst="rect">
            <a:avLst/>
          </a:prstGeom>
          <a:ln w="12700">
            <a:miter lim="400000"/>
          </a:ln>
        </p:spPr>
      </p:pic>
      <p:pic>
        <p:nvPicPr>
          <p:cNvPr id="9" name="logo_UE_rgb-1.jpg" descr="logo_UE_rgb-1.jpg">
            <a:extLst>
              <a:ext uri="{FF2B5EF4-FFF2-40B4-BE49-F238E27FC236}">
                <a16:creationId xmlns:a16="http://schemas.microsoft.com/office/drawing/2014/main" id="{50C4853D-CC2C-C4AD-5557-CD6BFFA9B7AB}"/>
              </a:ext>
            </a:extLst>
          </p:cNvPr>
          <p:cNvPicPr>
            <a:picLocks noChangeAspect="1"/>
          </p:cNvPicPr>
          <p:nvPr/>
        </p:nvPicPr>
        <p:blipFill>
          <a:blip r:embed="rId5"/>
          <a:srcRect l="63599" t="18350" r="6082" b="18350"/>
          <a:stretch>
            <a:fillRect/>
          </a:stretch>
        </p:blipFill>
        <p:spPr>
          <a:xfrm>
            <a:off x="3330513" y="11345956"/>
            <a:ext cx="1673373" cy="1139647"/>
          </a:xfrm>
          <a:prstGeom prst="rect">
            <a:avLst/>
          </a:prstGeom>
          <a:ln w="12700">
            <a:miter lim="400000"/>
          </a:ln>
        </p:spPr>
      </p:pic>
      <p:sp>
        <p:nvSpPr>
          <p:cNvPr id="10" name="Europejski Fundusz Rolny na rzecz Rozwoju Obszarów Wiejskich: Europa Inwestująca w obszary wiejskie.…">
            <a:extLst>
              <a:ext uri="{FF2B5EF4-FFF2-40B4-BE49-F238E27FC236}">
                <a16:creationId xmlns:a16="http://schemas.microsoft.com/office/drawing/2014/main" id="{C58B113B-A081-97BF-AC7D-D8FB945C2568}"/>
              </a:ext>
            </a:extLst>
          </p:cNvPr>
          <p:cNvSpPr txBox="1"/>
          <p:nvPr/>
        </p:nvSpPr>
        <p:spPr>
          <a:xfrm>
            <a:off x="1470990" y="12768945"/>
            <a:ext cx="21442020" cy="9470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a:defRPr sz="1600"/>
            </a:pPr>
            <a:r>
              <a:rPr lang="pl-PL" dirty="0"/>
              <a:t>Europejski Fundusz Rolny na rzecz Rozwoju Obszarów Wiejskich: Europa Inwestująca w obszary wiejskie. Instytucja Zarządzająca Programem Rozwoju Obszarów Wiejskich na lata 2014–2020 – Minister Rolnictwa i Rozwoju Wsi. </a:t>
            </a:r>
          </a:p>
          <a:p>
            <a:pPr>
              <a:defRPr sz="1600"/>
            </a:pPr>
            <a:r>
              <a:rPr lang="pl-PL" dirty="0"/>
              <a:t>Operacja współfinansowana ze środków Unii Europejskiej w ramach Schematu II Pomocy Technicznej Programu Rozwoju Obszarów Wiejskich na lata 2014–2020. </a:t>
            </a:r>
          </a:p>
        </p:txBody>
      </p:sp>
      <p:pic>
        <p:nvPicPr>
          <p:cNvPr id="11" name="ksowPodstawoweCOLOR.pdf" descr="ksowPodstawoweCOLOR.pdf">
            <a:extLst>
              <a:ext uri="{FF2B5EF4-FFF2-40B4-BE49-F238E27FC236}">
                <a16:creationId xmlns:a16="http://schemas.microsoft.com/office/drawing/2014/main" id="{0D91ACC1-4A68-0FFA-C0B4-BE625E5CAF0D}"/>
              </a:ext>
            </a:extLst>
          </p:cNvPr>
          <p:cNvPicPr>
            <a:picLocks noChangeAspect="1"/>
          </p:cNvPicPr>
          <p:nvPr/>
        </p:nvPicPr>
        <p:blipFill>
          <a:blip r:embed="rId6"/>
          <a:stretch>
            <a:fillRect/>
          </a:stretch>
        </p:blipFill>
        <p:spPr>
          <a:xfrm>
            <a:off x="8399439" y="11290393"/>
            <a:ext cx="3045577" cy="1250952"/>
          </a:xfrm>
          <a:prstGeom prst="rect">
            <a:avLst/>
          </a:prstGeom>
          <a:ln w="12700">
            <a:miter lim="400000"/>
          </a:ln>
        </p:spPr>
      </p:pic>
      <p:pic>
        <p:nvPicPr>
          <p:cNvPr id="15" name="Obrazek" descr="Obrazek">
            <a:extLst>
              <a:ext uri="{FF2B5EF4-FFF2-40B4-BE49-F238E27FC236}">
                <a16:creationId xmlns:a16="http://schemas.microsoft.com/office/drawing/2014/main" id="{F7AD955F-7782-1B7A-13B1-38073C597C32}"/>
              </a:ext>
            </a:extLst>
          </p:cNvPr>
          <p:cNvPicPr>
            <a:picLocks noChangeAspect="1"/>
          </p:cNvPicPr>
          <p:nvPr/>
        </p:nvPicPr>
        <p:blipFill>
          <a:blip r:embed="rId7"/>
          <a:stretch>
            <a:fillRect/>
          </a:stretch>
        </p:blipFill>
        <p:spPr>
          <a:xfrm>
            <a:off x="13749068" y="11345587"/>
            <a:ext cx="1448627" cy="1140566"/>
          </a:xfrm>
          <a:prstGeom prst="rect">
            <a:avLst/>
          </a:prstGeom>
          <a:ln w="12700">
            <a:miter lim="400000"/>
          </a:ln>
        </p:spPr>
      </p:pic>
      <p:pic>
        <p:nvPicPr>
          <p:cNvPr id="3" name="Obraz 2">
            <a:extLst>
              <a:ext uri="{FF2B5EF4-FFF2-40B4-BE49-F238E27FC236}">
                <a16:creationId xmlns:a16="http://schemas.microsoft.com/office/drawing/2014/main" id="{951E06B5-96B3-455D-0066-15C5D09BCBAD}"/>
              </a:ext>
            </a:extLst>
          </p:cNvPr>
          <p:cNvPicPr>
            <a:picLocks noChangeAspect="1"/>
          </p:cNvPicPr>
          <p:nvPr/>
        </p:nvPicPr>
        <p:blipFill>
          <a:blip r:embed="rId8"/>
          <a:stretch>
            <a:fillRect/>
          </a:stretch>
        </p:blipFill>
        <p:spPr>
          <a:xfrm>
            <a:off x="16955759" y="2751258"/>
            <a:ext cx="5377298" cy="4002069"/>
          </a:xfrm>
          <a:prstGeom prst="rect">
            <a:avLst/>
          </a:prstGeom>
        </p:spPr>
      </p:pic>
      <p:pic>
        <p:nvPicPr>
          <p:cNvPr id="5" name="Obraz 4">
            <a:extLst>
              <a:ext uri="{FF2B5EF4-FFF2-40B4-BE49-F238E27FC236}">
                <a16:creationId xmlns:a16="http://schemas.microsoft.com/office/drawing/2014/main" id="{D21DB135-5AA9-CFE6-B981-8A9584ADC8C7}"/>
              </a:ext>
            </a:extLst>
          </p:cNvPr>
          <p:cNvPicPr>
            <a:picLocks noChangeAspect="1"/>
          </p:cNvPicPr>
          <p:nvPr/>
        </p:nvPicPr>
        <p:blipFill>
          <a:blip r:embed="rId9"/>
          <a:stretch>
            <a:fillRect/>
          </a:stretch>
        </p:blipFill>
        <p:spPr>
          <a:xfrm>
            <a:off x="17079084" y="7034259"/>
            <a:ext cx="5377298" cy="4002069"/>
          </a:xfrm>
          <a:prstGeom prst="rect">
            <a:avLst/>
          </a:prstGeom>
        </p:spPr>
      </p:pic>
      <p:pic>
        <p:nvPicPr>
          <p:cNvPr id="7" name="Obraz 6">
            <a:extLst>
              <a:ext uri="{FF2B5EF4-FFF2-40B4-BE49-F238E27FC236}">
                <a16:creationId xmlns:a16="http://schemas.microsoft.com/office/drawing/2014/main" id="{88E2FACA-4289-E409-2CA9-C63DE6C20ABC}"/>
              </a:ext>
            </a:extLst>
          </p:cNvPr>
          <p:cNvPicPr>
            <a:picLocks noChangeAspect="1"/>
          </p:cNvPicPr>
          <p:nvPr/>
        </p:nvPicPr>
        <p:blipFill>
          <a:blip r:embed="rId10"/>
          <a:stretch>
            <a:fillRect/>
          </a:stretch>
        </p:blipFill>
        <p:spPr>
          <a:xfrm>
            <a:off x="11053966" y="3661571"/>
            <a:ext cx="4883924" cy="6455762"/>
          </a:xfrm>
          <a:prstGeom prst="rect">
            <a:avLst/>
          </a:prstGeom>
        </p:spPr>
      </p:pic>
    </p:spTree>
    <p:extLst>
      <p:ext uri="{BB962C8B-B14F-4D97-AF65-F5344CB8AC3E}">
        <p14:creationId xmlns:p14="http://schemas.microsoft.com/office/powerpoint/2010/main" val="244045569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5661AF95-CE4D-9C05-9D5F-E1DA22770785}"/>
              </a:ext>
            </a:extLst>
          </p:cNvPr>
          <p:cNvGrpSpPr/>
          <p:nvPr/>
        </p:nvGrpSpPr>
        <p:grpSpPr>
          <a:xfrm>
            <a:off x="1470990" y="11091729"/>
            <a:ext cx="21442020" cy="2624270"/>
            <a:chOff x="1470990" y="11091729"/>
            <a:chExt cx="21442020" cy="2624270"/>
          </a:xfrm>
        </p:grpSpPr>
        <p:pic>
          <p:nvPicPr>
            <p:cNvPr id="155" name="PROW-2014-2020-logo-kolor.jpg" descr="PROW-2014-2020-logo-kolor.jpg"/>
            <p:cNvPicPr>
              <a:picLocks noChangeAspect="1"/>
            </p:cNvPicPr>
            <p:nvPr/>
          </p:nvPicPr>
          <p:blipFill>
            <a:blip r:embed="rId3"/>
            <a:stretch>
              <a:fillRect/>
            </a:stretch>
          </p:blipFill>
          <p:spPr>
            <a:xfrm>
              <a:off x="19028557" y="11091729"/>
              <a:ext cx="2331241" cy="1525543"/>
            </a:xfrm>
            <a:prstGeom prst="rect">
              <a:avLst/>
            </a:prstGeom>
            <a:ln w="12700">
              <a:miter lim="400000"/>
            </a:ln>
          </p:spPr>
        </p:pic>
        <p:pic>
          <p:nvPicPr>
            <p:cNvPr id="154" name="logo_UE_rgb-1.jpg" descr="logo_UE_rgb-1.jpg"/>
            <p:cNvPicPr>
              <a:picLocks noChangeAspect="1"/>
            </p:cNvPicPr>
            <p:nvPr/>
          </p:nvPicPr>
          <p:blipFill>
            <a:blip r:embed="rId4"/>
            <a:srcRect l="63599" t="18350" r="6082" b="18350"/>
            <a:stretch>
              <a:fillRect/>
            </a:stretch>
          </p:blipFill>
          <p:spPr>
            <a:xfrm>
              <a:off x="3330513" y="11345956"/>
              <a:ext cx="1673373" cy="1139647"/>
            </a:xfrm>
            <a:prstGeom prst="rect">
              <a:avLst/>
            </a:prstGeom>
            <a:ln w="12700">
              <a:miter lim="400000"/>
            </a:ln>
          </p:spPr>
        </p:pic>
        <p:sp>
          <p:nvSpPr>
            <p:cNvPr id="156" name="Europejski Fundusz Rolny na rzecz Rozwoju Obszarów Wiejskich: Europa Inwestująca w obszary wiejskie.…"/>
            <p:cNvSpPr txBox="1"/>
            <p:nvPr/>
          </p:nvSpPr>
          <p:spPr>
            <a:xfrm>
              <a:off x="1470990" y="12768945"/>
              <a:ext cx="21442020" cy="9470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a:defRPr sz="1600"/>
              </a:pPr>
              <a:r>
                <a:rPr lang="pl-PL" dirty="0"/>
                <a:t>Europejski Fundusz Rolny na rzecz Rozwoju Obszarów Wiejskich: Europa Inwestująca w obszary wiejskie. Instytucja Zarządzająca Programem Rozwoju Obszarów Wiejskich na lata 2014–2020 – Minister Rolnictwa i Rozwoju Wsi. </a:t>
              </a:r>
            </a:p>
            <a:p>
              <a:pPr>
                <a:defRPr sz="1600"/>
              </a:pPr>
              <a:r>
                <a:rPr lang="pl-PL" dirty="0"/>
                <a:t>Operacja współfinansowana ze środków Unii Europejskiej w ramach Schematu II Pomocy Technicznej Programu Rozwoju Obszarów Wiejskich na lata 2014–2020. </a:t>
              </a:r>
            </a:p>
          </p:txBody>
        </p:sp>
        <p:pic>
          <p:nvPicPr>
            <p:cNvPr id="157" name="ksowPodstawoweCOLOR.pdf" descr="ksowPodstawoweCOLOR.pdf"/>
            <p:cNvPicPr>
              <a:picLocks noChangeAspect="1"/>
            </p:cNvPicPr>
            <p:nvPr/>
          </p:nvPicPr>
          <p:blipFill>
            <a:blip r:embed="rId5"/>
            <a:stretch>
              <a:fillRect/>
            </a:stretch>
          </p:blipFill>
          <p:spPr>
            <a:xfrm>
              <a:off x="8399439" y="11290393"/>
              <a:ext cx="3045577" cy="1250952"/>
            </a:xfrm>
            <a:prstGeom prst="rect">
              <a:avLst/>
            </a:prstGeom>
            <a:ln w="12700">
              <a:miter lim="400000"/>
            </a:ln>
          </p:spPr>
        </p:pic>
        <p:pic>
          <p:nvPicPr>
            <p:cNvPr id="158" name="Obrazek" descr="Obrazek"/>
            <p:cNvPicPr>
              <a:picLocks noChangeAspect="1"/>
            </p:cNvPicPr>
            <p:nvPr/>
          </p:nvPicPr>
          <p:blipFill>
            <a:blip r:embed="rId6"/>
            <a:stretch>
              <a:fillRect/>
            </a:stretch>
          </p:blipFill>
          <p:spPr>
            <a:xfrm>
              <a:off x="13749068" y="11345587"/>
              <a:ext cx="1448627" cy="1140566"/>
            </a:xfrm>
            <a:prstGeom prst="rect">
              <a:avLst/>
            </a:prstGeom>
            <a:ln w="12700">
              <a:miter lim="400000"/>
            </a:ln>
          </p:spPr>
        </p:pic>
      </p:grpSp>
      <p:pic>
        <p:nvPicPr>
          <p:cNvPr id="7" name="Obrazek" descr="Obrazek">
            <a:extLst>
              <a:ext uri="{FF2B5EF4-FFF2-40B4-BE49-F238E27FC236}">
                <a16:creationId xmlns:a16="http://schemas.microsoft.com/office/drawing/2014/main" id="{6C782C6A-59A6-8D70-8AAA-06C05462802C}"/>
              </a:ext>
            </a:extLst>
          </p:cNvPr>
          <p:cNvPicPr>
            <a:picLocks noChangeAspect="1"/>
          </p:cNvPicPr>
          <p:nvPr/>
        </p:nvPicPr>
        <p:blipFill>
          <a:blip r:embed="rId7"/>
          <a:stretch>
            <a:fillRect/>
          </a:stretch>
        </p:blipFill>
        <p:spPr>
          <a:xfrm>
            <a:off x="10181133" y="1990286"/>
            <a:ext cx="4060890" cy="7664076"/>
          </a:xfrm>
          <a:prstGeom prst="rect">
            <a:avLst/>
          </a:prstGeom>
          <a:ln w="12700">
            <a:miter lim="400000"/>
          </a:ln>
        </p:spPr>
      </p:pic>
      <p:pic>
        <p:nvPicPr>
          <p:cNvPr id="8" name="Obrazek" descr="Obrazek">
            <a:extLst>
              <a:ext uri="{FF2B5EF4-FFF2-40B4-BE49-F238E27FC236}">
                <a16:creationId xmlns:a16="http://schemas.microsoft.com/office/drawing/2014/main" id="{F9DD1880-ED5E-D66D-A91F-E0A0DFEF88A4}"/>
              </a:ext>
            </a:extLst>
          </p:cNvPr>
          <p:cNvPicPr>
            <a:picLocks noChangeAspect="1"/>
          </p:cNvPicPr>
          <p:nvPr/>
        </p:nvPicPr>
        <p:blipFill>
          <a:blip r:embed="rId8"/>
          <a:stretch>
            <a:fillRect/>
          </a:stretch>
        </p:blipFill>
        <p:spPr>
          <a:xfrm>
            <a:off x="0" y="-21461"/>
            <a:ext cx="24384000" cy="1353205"/>
          </a:xfrm>
          <a:prstGeom prst="rect">
            <a:avLst/>
          </a:prstGeom>
          <a:ln w="12700">
            <a:miter lim="400000"/>
          </a:ln>
        </p:spPr>
      </p:pic>
      <p:pic>
        <p:nvPicPr>
          <p:cNvPr id="10" name="Obrazek" descr="Obrazek">
            <a:extLst>
              <a:ext uri="{FF2B5EF4-FFF2-40B4-BE49-F238E27FC236}">
                <a16:creationId xmlns:a16="http://schemas.microsoft.com/office/drawing/2014/main" id="{75A3815B-765D-6E75-3E69-8C19B476AE4B}"/>
              </a:ext>
            </a:extLst>
          </p:cNvPr>
          <p:cNvPicPr>
            <a:picLocks noChangeAspect="1"/>
          </p:cNvPicPr>
          <p:nvPr/>
        </p:nvPicPr>
        <p:blipFill>
          <a:blip r:embed="rId9"/>
          <a:stretch>
            <a:fillRect/>
          </a:stretch>
        </p:blipFill>
        <p:spPr>
          <a:xfrm>
            <a:off x="-11644" y="10273948"/>
            <a:ext cx="24395644" cy="679004"/>
          </a:xfrm>
          <a:prstGeom prst="rect">
            <a:avLst/>
          </a:prstGeom>
          <a:ln w="12700">
            <a:miter lim="400000"/>
          </a:ln>
        </p:spPr>
      </p:pic>
    </p:spTree>
    <p:extLst>
      <p:ext uri="{BB962C8B-B14F-4D97-AF65-F5344CB8AC3E}">
        <p14:creationId xmlns:p14="http://schemas.microsoft.com/office/powerpoint/2010/main" val="307877842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Duis orci leo, consectetur a felis vel, laoreet sollicitudin urna. Sed in molestie lorem. In id risus blandit, ornare tellus vel, blandit mauris. Aenean rutrum leo at ultricies dapibus."/>
          <p:cNvSpPr txBox="1"/>
          <p:nvPr/>
        </p:nvSpPr>
        <p:spPr>
          <a:xfrm>
            <a:off x="1211262" y="4178841"/>
            <a:ext cx="10233754" cy="7084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fontScale="92500" lnSpcReduction="10000"/>
          </a:bodyPr>
          <a:lstStyle>
            <a:lvl1pPr algn="l" defTabSz="2438400">
              <a:defRPr sz="3000">
                <a:solidFill>
                  <a:srgbClr val="000000"/>
                </a:solidFill>
                <a:latin typeface="Avenir Book"/>
                <a:ea typeface="Avenir Book"/>
                <a:cs typeface="Avenir Book"/>
                <a:sym typeface="Avenir Book"/>
              </a:defRPr>
            </a:lvl1pPr>
          </a:lstStyle>
          <a:p>
            <a:pPr algn="ctr"/>
            <a:endParaRPr lang="pl-PL" dirty="0"/>
          </a:p>
          <a:p>
            <a:pPr algn="ctr"/>
            <a:r>
              <a:rPr lang="pl-PL" sz="3500" b="0" i="0" u="none" strike="noStrike" baseline="0" dirty="0">
                <a:solidFill>
                  <a:srgbClr val="000000"/>
                </a:solidFill>
              </a:rPr>
              <a:t>Środowisko i działania na rzecz ochrony klimatu</a:t>
            </a:r>
            <a:endParaRPr lang="pl-PL" sz="3500" dirty="0"/>
          </a:p>
          <a:p>
            <a:pPr algn="ctr"/>
            <a:endParaRPr lang="pl-PL" sz="3200" b="1" dirty="0"/>
          </a:p>
          <a:p>
            <a:pPr algn="ctr"/>
            <a:r>
              <a:rPr lang="pl-PL" sz="5000" b="1" dirty="0"/>
              <a:t>MIEJSCE I</a:t>
            </a:r>
          </a:p>
          <a:p>
            <a:pPr algn="ctr"/>
            <a:endParaRPr lang="pl-PL" sz="4000" dirty="0"/>
          </a:p>
          <a:p>
            <a:pPr algn="ctr"/>
            <a:r>
              <a:rPr lang="pl-PL" sz="5000" dirty="0"/>
              <a:t>Kudłaty Zakątek – miejsce edukacji ekologicznej</a:t>
            </a:r>
            <a:br>
              <a:rPr lang="pl-PL" sz="5000" dirty="0"/>
            </a:br>
            <a:r>
              <a:rPr lang="pl-PL" dirty="0"/>
              <a:t>(Podziałanie PROW 2014-2020</a:t>
            </a:r>
            <a:br>
              <a:rPr lang="pl-PL" dirty="0"/>
            </a:br>
            <a:r>
              <a:rPr lang="pl-PL" dirty="0"/>
              <a:t>6.3 Pomoc na rozpoczęcie działalności gospodarczej na rzecz rozwoju małych gospodarstw)</a:t>
            </a:r>
          </a:p>
          <a:p>
            <a:pPr algn="ctr"/>
            <a:endParaRPr lang="pl-PL" sz="5000" dirty="0"/>
          </a:p>
          <a:p>
            <a:pPr algn="ctr"/>
            <a:r>
              <a:rPr lang="pl-PL" sz="5000" dirty="0"/>
              <a:t>Marta Maciejewska-</a:t>
            </a:r>
            <a:r>
              <a:rPr lang="pl-PL" sz="5000" dirty="0" err="1"/>
              <a:t>Lennert</a:t>
            </a:r>
            <a:r>
              <a:rPr lang="pl-PL" sz="5000" dirty="0"/>
              <a:t>,</a:t>
            </a:r>
          </a:p>
          <a:p>
            <a:pPr algn="ctr"/>
            <a:r>
              <a:rPr lang="pl-PL" sz="5000" dirty="0"/>
              <a:t>Jarosław </a:t>
            </a:r>
            <a:r>
              <a:rPr lang="pl-PL" sz="5000" dirty="0" err="1"/>
              <a:t>Lennert</a:t>
            </a:r>
            <a:br>
              <a:rPr lang="pl-PL" sz="5000" dirty="0"/>
            </a:br>
            <a:r>
              <a:rPr lang="pl-PL" i="1" dirty="0"/>
              <a:t>(województwo śląskie)</a:t>
            </a:r>
            <a:endParaRPr lang="pl-PL" dirty="0"/>
          </a:p>
          <a:p>
            <a:endParaRPr lang="pl-PL" dirty="0"/>
          </a:p>
        </p:txBody>
      </p:sp>
      <p:sp>
        <p:nvSpPr>
          <p:cNvPr id="194" name="Duis orci leo"/>
          <p:cNvSpPr txBox="1"/>
          <p:nvPr/>
        </p:nvSpPr>
        <p:spPr>
          <a:xfrm>
            <a:off x="1211262" y="3246033"/>
            <a:ext cx="9332330" cy="984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gn="l" defTabSz="2438400">
              <a:defRPr sz="4000">
                <a:solidFill>
                  <a:srgbClr val="000000"/>
                </a:solidFill>
                <a:latin typeface="Avenir Black"/>
                <a:ea typeface="Avenir Black"/>
                <a:cs typeface="Avenir Black"/>
                <a:sym typeface="Avenir Black"/>
              </a:defRPr>
            </a:lvl1pPr>
          </a:lstStyle>
          <a:p>
            <a:pPr algn="ctr"/>
            <a:r>
              <a:rPr lang="pl-PL" sz="5000" dirty="0"/>
              <a:t>Kategoria III</a:t>
            </a:r>
          </a:p>
        </p:txBody>
      </p:sp>
      <p:pic>
        <p:nvPicPr>
          <p:cNvPr id="13" name="Obrazek" descr="Obrazek">
            <a:extLst>
              <a:ext uri="{FF2B5EF4-FFF2-40B4-BE49-F238E27FC236}">
                <a16:creationId xmlns:a16="http://schemas.microsoft.com/office/drawing/2014/main" id="{3C00AFEA-BB3E-DF8E-EE31-F7478BA88273}"/>
              </a:ext>
            </a:extLst>
          </p:cNvPr>
          <p:cNvPicPr>
            <a:picLocks noChangeAspect="1"/>
          </p:cNvPicPr>
          <p:nvPr/>
        </p:nvPicPr>
        <p:blipFill>
          <a:blip r:embed="rId2"/>
          <a:stretch>
            <a:fillRect/>
          </a:stretch>
        </p:blipFill>
        <p:spPr>
          <a:xfrm>
            <a:off x="0" y="942480"/>
            <a:ext cx="24384000" cy="1353205"/>
          </a:xfrm>
          <a:prstGeom prst="rect">
            <a:avLst/>
          </a:prstGeom>
          <a:ln w="12700">
            <a:miter lim="400000"/>
          </a:ln>
        </p:spPr>
      </p:pic>
      <p:sp>
        <p:nvSpPr>
          <p:cNvPr id="14" name="SPOTKANIE  KOBIET WIEJSKICH  „KOBIETY TO DOBRY  KLIMAT”">
            <a:extLst>
              <a:ext uri="{FF2B5EF4-FFF2-40B4-BE49-F238E27FC236}">
                <a16:creationId xmlns:a16="http://schemas.microsoft.com/office/drawing/2014/main" id="{76AC5568-5244-3DAD-AA6F-54574C5F30A7}"/>
              </a:ext>
            </a:extLst>
          </p:cNvPr>
          <p:cNvSpPr txBox="1"/>
          <p:nvPr/>
        </p:nvSpPr>
        <p:spPr>
          <a:xfrm>
            <a:off x="1072663" y="1167933"/>
            <a:ext cx="17606548" cy="930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l" defTabSz="2438400">
              <a:defRPr sz="4500">
                <a:solidFill>
                  <a:srgbClr val="FFFFFF"/>
                </a:solidFill>
                <a:latin typeface="Avenir Black"/>
                <a:ea typeface="Avenir Black"/>
                <a:cs typeface="Avenir Black"/>
                <a:sym typeface="Avenir Black"/>
              </a:defRPr>
            </a:lvl1pPr>
          </a:lstStyle>
          <a:p>
            <a:r>
              <a:rPr lang="pl-PL" dirty="0"/>
              <a:t>Przyjazna Wieś</a:t>
            </a:r>
            <a:r>
              <a:rPr lang="en-US" dirty="0"/>
              <a:t> </a:t>
            </a:r>
            <a:endParaRPr dirty="0"/>
          </a:p>
        </p:txBody>
      </p:sp>
      <p:sp>
        <p:nvSpPr>
          <p:cNvPr id="16" name="Linia">
            <a:extLst>
              <a:ext uri="{FF2B5EF4-FFF2-40B4-BE49-F238E27FC236}">
                <a16:creationId xmlns:a16="http://schemas.microsoft.com/office/drawing/2014/main" id="{BE49EA64-8B09-21AA-5858-2F8C012E7A56}"/>
              </a:ext>
            </a:extLst>
          </p:cNvPr>
          <p:cNvSpPr/>
          <p:nvPr/>
        </p:nvSpPr>
        <p:spPr>
          <a:xfrm flipV="1">
            <a:off x="1072663" y="2575204"/>
            <a:ext cx="22350040" cy="27320"/>
          </a:xfrm>
          <a:prstGeom prst="line">
            <a:avLst/>
          </a:prstGeom>
          <a:ln w="25400">
            <a:solidFill>
              <a:srgbClr val="448F4A"/>
            </a:solidFill>
          </a:ln>
        </p:spPr>
        <p:txBody>
          <a:bodyPr lIns="45718" tIns="45718" rIns="45718" bIns="45718"/>
          <a:lstStyle/>
          <a:p>
            <a:endParaRPr/>
          </a:p>
        </p:txBody>
      </p:sp>
      <p:pic>
        <p:nvPicPr>
          <p:cNvPr id="17" name="Obrazek" descr="Obrazek">
            <a:extLst>
              <a:ext uri="{FF2B5EF4-FFF2-40B4-BE49-F238E27FC236}">
                <a16:creationId xmlns:a16="http://schemas.microsoft.com/office/drawing/2014/main" id="{C3A65967-BBE6-5031-79F7-E45F68FDD58E}"/>
              </a:ext>
            </a:extLst>
          </p:cNvPr>
          <p:cNvPicPr>
            <a:picLocks noChangeAspect="1"/>
          </p:cNvPicPr>
          <p:nvPr/>
        </p:nvPicPr>
        <p:blipFill rotWithShape="1">
          <a:blip r:embed="rId3"/>
          <a:srcRect l="-8460" t="-4484" r="-7397" b="23960"/>
          <a:stretch/>
        </p:blipFill>
        <p:spPr>
          <a:xfrm>
            <a:off x="21758710" y="289048"/>
            <a:ext cx="1663992" cy="2182691"/>
          </a:xfrm>
          <a:prstGeom prst="rect">
            <a:avLst/>
          </a:prstGeom>
          <a:solidFill>
            <a:schemeClr val="bg1"/>
          </a:solidFill>
          <a:ln w="12700">
            <a:miter lim="400000"/>
          </a:ln>
        </p:spPr>
      </p:pic>
      <p:pic>
        <p:nvPicPr>
          <p:cNvPr id="8" name="PROW-2014-2020-logo-kolor.jpg" descr="PROW-2014-2020-logo-kolor.jpg">
            <a:extLst>
              <a:ext uri="{FF2B5EF4-FFF2-40B4-BE49-F238E27FC236}">
                <a16:creationId xmlns:a16="http://schemas.microsoft.com/office/drawing/2014/main" id="{078C41D1-A103-B366-A6D5-E4FB7DBBBFE4}"/>
              </a:ext>
            </a:extLst>
          </p:cNvPr>
          <p:cNvPicPr>
            <a:picLocks noChangeAspect="1"/>
          </p:cNvPicPr>
          <p:nvPr/>
        </p:nvPicPr>
        <p:blipFill>
          <a:blip r:embed="rId4"/>
          <a:stretch>
            <a:fillRect/>
          </a:stretch>
        </p:blipFill>
        <p:spPr>
          <a:xfrm>
            <a:off x="19028557" y="11091729"/>
            <a:ext cx="2331241" cy="1525543"/>
          </a:xfrm>
          <a:prstGeom prst="rect">
            <a:avLst/>
          </a:prstGeom>
          <a:ln w="12700">
            <a:miter lim="400000"/>
          </a:ln>
        </p:spPr>
      </p:pic>
      <p:pic>
        <p:nvPicPr>
          <p:cNvPr id="9" name="logo_UE_rgb-1.jpg" descr="logo_UE_rgb-1.jpg">
            <a:extLst>
              <a:ext uri="{FF2B5EF4-FFF2-40B4-BE49-F238E27FC236}">
                <a16:creationId xmlns:a16="http://schemas.microsoft.com/office/drawing/2014/main" id="{50C4853D-CC2C-C4AD-5557-CD6BFFA9B7AB}"/>
              </a:ext>
            </a:extLst>
          </p:cNvPr>
          <p:cNvPicPr>
            <a:picLocks noChangeAspect="1"/>
          </p:cNvPicPr>
          <p:nvPr/>
        </p:nvPicPr>
        <p:blipFill>
          <a:blip r:embed="rId5"/>
          <a:srcRect l="63599" t="18350" r="6082" b="18350"/>
          <a:stretch>
            <a:fillRect/>
          </a:stretch>
        </p:blipFill>
        <p:spPr>
          <a:xfrm>
            <a:off x="3330513" y="11345956"/>
            <a:ext cx="1673373" cy="1139647"/>
          </a:xfrm>
          <a:prstGeom prst="rect">
            <a:avLst/>
          </a:prstGeom>
          <a:ln w="12700">
            <a:miter lim="400000"/>
          </a:ln>
        </p:spPr>
      </p:pic>
      <p:sp>
        <p:nvSpPr>
          <p:cNvPr id="10" name="Europejski Fundusz Rolny na rzecz Rozwoju Obszarów Wiejskich: Europa Inwestująca w obszary wiejskie.…">
            <a:extLst>
              <a:ext uri="{FF2B5EF4-FFF2-40B4-BE49-F238E27FC236}">
                <a16:creationId xmlns:a16="http://schemas.microsoft.com/office/drawing/2014/main" id="{C58B113B-A081-97BF-AC7D-D8FB945C2568}"/>
              </a:ext>
            </a:extLst>
          </p:cNvPr>
          <p:cNvSpPr txBox="1"/>
          <p:nvPr/>
        </p:nvSpPr>
        <p:spPr>
          <a:xfrm>
            <a:off x="1470990" y="12768945"/>
            <a:ext cx="21442020" cy="947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1600"/>
            </a:pPr>
            <a:r>
              <a:rPr lang="pl-PL" dirty="0"/>
              <a:t>Europejski Fundusz Rolny na rzecz Rozwoju Obszarów Wiejskich: Europa Inwestująca w obszary wiejskie. Instytucja Zarządzająca Programem Rozwoju Obszarów Wiejskich na lata 2014–2020 – Minister Rolnictwa i Rozwoju Wsi. </a:t>
            </a:r>
          </a:p>
          <a:p>
            <a:pPr>
              <a:defRPr sz="1600"/>
            </a:pPr>
            <a:r>
              <a:rPr lang="pl-PL" dirty="0"/>
              <a:t>Operacja współfinansowana ze środków Unii Europejskiej w ramach Schematu II Pomocy Technicznej Programu Rozwoju Obszarów Wiejskich na lata 2014–2020. </a:t>
            </a:r>
          </a:p>
        </p:txBody>
      </p:sp>
      <p:pic>
        <p:nvPicPr>
          <p:cNvPr id="11" name="ksowPodstawoweCOLOR.pdf" descr="ksowPodstawoweCOLOR.pdf">
            <a:extLst>
              <a:ext uri="{FF2B5EF4-FFF2-40B4-BE49-F238E27FC236}">
                <a16:creationId xmlns:a16="http://schemas.microsoft.com/office/drawing/2014/main" id="{0D91ACC1-4A68-0FFA-C0B4-BE625E5CAF0D}"/>
              </a:ext>
            </a:extLst>
          </p:cNvPr>
          <p:cNvPicPr>
            <a:picLocks noChangeAspect="1"/>
          </p:cNvPicPr>
          <p:nvPr/>
        </p:nvPicPr>
        <p:blipFill>
          <a:blip r:embed="rId6"/>
          <a:stretch>
            <a:fillRect/>
          </a:stretch>
        </p:blipFill>
        <p:spPr>
          <a:xfrm>
            <a:off x="8399439" y="11290393"/>
            <a:ext cx="3045577" cy="1250952"/>
          </a:xfrm>
          <a:prstGeom prst="rect">
            <a:avLst/>
          </a:prstGeom>
          <a:ln w="12700">
            <a:miter lim="400000"/>
          </a:ln>
        </p:spPr>
      </p:pic>
      <p:pic>
        <p:nvPicPr>
          <p:cNvPr id="15" name="Obrazek" descr="Obrazek">
            <a:extLst>
              <a:ext uri="{FF2B5EF4-FFF2-40B4-BE49-F238E27FC236}">
                <a16:creationId xmlns:a16="http://schemas.microsoft.com/office/drawing/2014/main" id="{F7AD955F-7782-1B7A-13B1-38073C597C32}"/>
              </a:ext>
            </a:extLst>
          </p:cNvPr>
          <p:cNvPicPr>
            <a:picLocks noChangeAspect="1"/>
          </p:cNvPicPr>
          <p:nvPr/>
        </p:nvPicPr>
        <p:blipFill>
          <a:blip r:embed="rId7"/>
          <a:stretch>
            <a:fillRect/>
          </a:stretch>
        </p:blipFill>
        <p:spPr>
          <a:xfrm>
            <a:off x="13749068" y="11345587"/>
            <a:ext cx="1448627" cy="1140566"/>
          </a:xfrm>
          <a:prstGeom prst="rect">
            <a:avLst/>
          </a:prstGeom>
          <a:ln w="12700">
            <a:miter lim="400000"/>
          </a:ln>
        </p:spPr>
      </p:pic>
      <p:pic>
        <p:nvPicPr>
          <p:cNvPr id="4" name="Obraz 3">
            <a:extLst>
              <a:ext uri="{FF2B5EF4-FFF2-40B4-BE49-F238E27FC236}">
                <a16:creationId xmlns:a16="http://schemas.microsoft.com/office/drawing/2014/main" id="{01B1C22D-0C61-F04D-8DE9-64DF480B80B6}"/>
              </a:ext>
            </a:extLst>
          </p:cNvPr>
          <p:cNvPicPr>
            <a:picLocks noChangeAspect="1"/>
          </p:cNvPicPr>
          <p:nvPr/>
        </p:nvPicPr>
        <p:blipFill>
          <a:blip r:embed="rId8"/>
          <a:stretch>
            <a:fillRect/>
          </a:stretch>
        </p:blipFill>
        <p:spPr>
          <a:xfrm>
            <a:off x="17701741" y="3404748"/>
            <a:ext cx="4598422" cy="3422389"/>
          </a:xfrm>
          <a:prstGeom prst="rect">
            <a:avLst/>
          </a:prstGeom>
        </p:spPr>
      </p:pic>
      <p:pic>
        <p:nvPicPr>
          <p:cNvPr id="12" name="Obraz 11">
            <a:extLst>
              <a:ext uri="{FF2B5EF4-FFF2-40B4-BE49-F238E27FC236}">
                <a16:creationId xmlns:a16="http://schemas.microsoft.com/office/drawing/2014/main" id="{0E0F9C12-5D38-0576-33A1-E28DD4008F00}"/>
              </a:ext>
            </a:extLst>
          </p:cNvPr>
          <p:cNvPicPr>
            <a:picLocks noChangeAspect="1"/>
          </p:cNvPicPr>
          <p:nvPr/>
        </p:nvPicPr>
        <p:blipFill>
          <a:blip r:embed="rId9"/>
          <a:stretch>
            <a:fillRect/>
          </a:stretch>
        </p:blipFill>
        <p:spPr>
          <a:xfrm>
            <a:off x="12781229" y="2852998"/>
            <a:ext cx="3808599" cy="2834561"/>
          </a:xfrm>
          <a:prstGeom prst="rect">
            <a:avLst/>
          </a:prstGeom>
        </p:spPr>
      </p:pic>
      <p:pic>
        <p:nvPicPr>
          <p:cNvPr id="19" name="Obraz 18">
            <a:extLst>
              <a:ext uri="{FF2B5EF4-FFF2-40B4-BE49-F238E27FC236}">
                <a16:creationId xmlns:a16="http://schemas.microsoft.com/office/drawing/2014/main" id="{50FED5A6-7E6A-6109-3B72-85B3F21B3C10}"/>
              </a:ext>
            </a:extLst>
          </p:cNvPr>
          <p:cNvPicPr>
            <a:picLocks noChangeAspect="1"/>
          </p:cNvPicPr>
          <p:nvPr/>
        </p:nvPicPr>
        <p:blipFill>
          <a:blip r:embed="rId10"/>
          <a:stretch>
            <a:fillRect/>
          </a:stretch>
        </p:blipFill>
        <p:spPr>
          <a:xfrm>
            <a:off x="17766323" y="7492022"/>
            <a:ext cx="4598422" cy="3422389"/>
          </a:xfrm>
          <a:prstGeom prst="rect">
            <a:avLst/>
          </a:prstGeom>
        </p:spPr>
      </p:pic>
      <p:pic>
        <p:nvPicPr>
          <p:cNvPr id="21" name="Obraz 20">
            <a:extLst>
              <a:ext uri="{FF2B5EF4-FFF2-40B4-BE49-F238E27FC236}">
                <a16:creationId xmlns:a16="http://schemas.microsoft.com/office/drawing/2014/main" id="{687D174C-38E8-D55F-A6E5-8B88A3970D22}"/>
              </a:ext>
            </a:extLst>
          </p:cNvPr>
          <p:cNvPicPr>
            <a:picLocks noChangeAspect="1"/>
          </p:cNvPicPr>
          <p:nvPr/>
        </p:nvPicPr>
        <p:blipFill>
          <a:blip r:embed="rId11"/>
          <a:stretch>
            <a:fillRect/>
          </a:stretch>
        </p:blipFill>
        <p:spPr>
          <a:xfrm>
            <a:off x="12535772" y="5859439"/>
            <a:ext cx="4254426" cy="5281357"/>
          </a:xfrm>
          <a:prstGeom prst="rect">
            <a:avLst/>
          </a:prstGeom>
        </p:spPr>
      </p:pic>
    </p:spTree>
    <p:extLst>
      <p:ext uri="{BB962C8B-B14F-4D97-AF65-F5344CB8AC3E}">
        <p14:creationId xmlns:p14="http://schemas.microsoft.com/office/powerpoint/2010/main" val="242673905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oogle Shape;145;p27"/>
          <p:cNvSpPr/>
          <p:nvPr/>
        </p:nvSpPr>
        <p:spPr>
          <a:xfrm>
            <a:off x="0" y="0"/>
            <a:ext cx="24384000" cy="10962872"/>
          </a:xfrm>
          <a:prstGeom prst="rect">
            <a:avLst/>
          </a:prstGeom>
          <a:solidFill>
            <a:srgbClr val="386F40"/>
          </a:solidFill>
          <a:ln w="12700">
            <a:miter lim="400000"/>
          </a:ln>
        </p:spPr>
        <p:txBody>
          <a:bodyPr lIns="50800" tIns="50800" rIns="50800" bIns="50800" anchor="ctr"/>
          <a:lstStyle/>
          <a:p>
            <a:pPr algn="l" defTabSz="2438400">
              <a:defRPr sz="3600">
                <a:solidFill>
                  <a:srgbClr val="000000"/>
                </a:solidFill>
                <a:latin typeface="Arial"/>
                <a:ea typeface="Arial"/>
                <a:cs typeface="Arial"/>
                <a:sym typeface="Arial"/>
              </a:defRPr>
            </a:pPr>
            <a:endParaRPr/>
          </a:p>
        </p:txBody>
      </p:sp>
      <p:pic>
        <p:nvPicPr>
          <p:cNvPr id="152" name="PROW-2014-2020-logo-kolor.jpg" descr="PROW-2014-2020-logo-kolor.jpg"/>
          <p:cNvPicPr>
            <a:picLocks noChangeAspect="1"/>
          </p:cNvPicPr>
          <p:nvPr/>
        </p:nvPicPr>
        <p:blipFill>
          <a:blip r:embed="rId2"/>
          <a:stretch>
            <a:fillRect/>
          </a:stretch>
        </p:blipFill>
        <p:spPr>
          <a:xfrm>
            <a:off x="19028556" y="11091729"/>
            <a:ext cx="2331242" cy="1525544"/>
          </a:xfrm>
          <a:prstGeom prst="rect">
            <a:avLst/>
          </a:prstGeom>
          <a:ln w="12700">
            <a:miter lim="400000"/>
          </a:ln>
        </p:spPr>
      </p:pic>
      <p:pic>
        <p:nvPicPr>
          <p:cNvPr id="153" name="logo_UE_rgb-1.jpg" descr="logo_UE_rgb-1.jpg"/>
          <p:cNvPicPr>
            <a:picLocks noChangeAspect="1"/>
          </p:cNvPicPr>
          <p:nvPr/>
        </p:nvPicPr>
        <p:blipFill>
          <a:blip r:embed="rId3"/>
          <a:srcRect l="63599" t="18350" r="6082" b="18350"/>
          <a:stretch>
            <a:fillRect/>
          </a:stretch>
        </p:blipFill>
        <p:spPr>
          <a:xfrm>
            <a:off x="3330512" y="11345956"/>
            <a:ext cx="1673374" cy="1139648"/>
          </a:xfrm>
          <a:prstGeom prst="rect">
            <a:avLst/>
          </a:prstGeom>
          <a:ln w="12700">
            <a:miter lim="400000"/>
          </a:ln>
        </p:spPr>
      </p:pic>
      <p:sp>
        <p:nvSpPr>
          <p:cNvPr id="154" name="Europejski Fundusz Rolny na rzecz Rozwoju Obszarów Wiejskich: Europa Inwestująca w obszary wiejskie.…"/>
          <p:cNvSpPr txBox="1"/>
          <p:nvPr/>
        </p:nvSpPr>
        <p:spPr>
          <a:xfrm>
            <a:off x="1470990" y="12768944"/>
            <a:ext cx="21442020" cy="947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1600">
                <a:latin typeface="+mn-lt"/>
                <a:ea typeface="+mn-ea"/>
                <a:cs typeface="+mn-cs"/>
                <a:sym typeface="Helvetica Neue"/>
              </a:defRPr>
            </a:pPr>
            <a:r>
              <a:t>Europejski Fundusz Rolny na rzecz Rozwoju Obszarów Wiejskich: Europa Inwestująca w obszary wiejskie. Instytucja Zarządzająca Programem Rozwoju Obszarów Wiejskich na lata 2014–2020 – Minister Rolnictwa i Rozwoju Wsi. </a:t>
            </a:r>
          </a:p>
          <a:p>
            <a:pPr>
              <a:defRPr sz="1600">
                <a:latin typeface="+mn-lt"/>
                <a:ea typeface="+mn-ea"/>
                <a:cs typeface="+mn-cs"/>
                <a:sym typeface="Helvetica Neue"/>
              </a:defRPr>
            </a:pPr>
            <a:r>
              <a:t>Operacja współfinansowana ze środków Unii Europejskiej w ramach Schematu II Pomocy Technicznej Programu Rozwoju Obszarów Wiejskich na lata 2014–2020. </a:t>
            </a:r>
          </a:p>
          <a:p>
            <a:pPr>
              <a:defRPr sz="1600">
                <a:solidFill>
                  <a:srgbClr val="212121"/>
                </a:solidFill>
                <a:latin typeface="Calibri"/>
                <a:ea typeface="Calibri"/>
                <a:cs typeface="Calibri"/>
                <a:sym typeface="Calibri"/>
              </a:defRPr>
            </a:pPr>
            <a:r>
              <a:t>Za treść odpowiada Centrum Doradztwa Rolniczego w Brwinowie Oddział w Warszawie.</a:t>
            </a:r>
          </a:p>
        </p:txBody>
      </p:sp>
      <p:pic>
        <p:nvPicPr>
          <p:cNvPr id="155" name="ksowPodstawoweCOLOR.pdf" descr="ksowPodstawoweCOLOR.pdf"/>
          <p:cNvPicPr>
            <a:picLocks noChangeAspect="1"/>
          </p:cNvPicPr>
          <p:nvPr/>
        </p:nvPicPr>
        <p:blipFill>
          <a:blip r:embed="rId4"/>
          <a:stretch>
            <a:fillRect/>
          </a:stretch>
        </p:blipFill>
        <p:spPr>
          <a:xfrm>
            <a:off x="8399439" y="11290393"/>
            <a:ext cx="3045578" cy="1250953"/>
          </a:xfrm>
          <a:prstGeom prst="rect">
            <a:avLst/>
          </a:prstGeom>
          <a:ln w="12700">
            <a:miter lim="400000"/>
          </a:ln>
        </p:spPr>
      </p:pic>
      <p:pic>
        <p:nvPicPr>
          <p:cNvPr id="156" name="Obrazek" descr="Obrazek"/>
          <p:cNvPicPr>
            <a:picLocks noChangeAspect="1"/>
          </p:cNvPicPr>
          <p:nvPr/>
        </p:nvPicPr>
        <p:blipFill>
          <a:blip r:embed="rId5"/>
          <a:stretch>
            <a:fillRect/>
          </a:stretch>
        </p:blipFill>
        <p:spPr>
          <a:xfrm>
            <a:off x="13749067" y="11345587"/>
            <a:ext cx="1448628" cy="1140567"/>
          </a:xfrm>
          <a:prstGeom prst="rect">
            <a:avLst/>
          </a:prstGeom>
          <a:ln w="12700">
            <a:miter lim="400000"/>
          </a:ln>
        </p:spPr>
      </p:pic>
      <p:pic>
        <p:nvPicPr>
          <p:cNvPr id="157" name="Image" descr="Image"/>
          <p:cNvPicPr>
            <a:picLocks noChangeAspect="1"/>
          </p:cNvPicPr>
          <p:nvPr/>
        </p:nvPicPr>
        <p:blipFill rotWithShape="1">
          <a:blip r:embed="rId6"/>
          <a:srcRect t="7368"/>
          <a:stretch/>
        </p:blipFill>
        <p:spPr>
          <a:xfrm>
            <a:off x="9790645" y="0"/>
            <a:ext cx="4802710" cy="1027727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Duis orci leo, consectetur a felis vel, laoreet sollicitudin urna. Sed in molestie lorem. In id risus blandit, ornare tellus vel, blandit mauris. Aenean rutrum leo at ultricies dapibus."/>
          <p:cNvSpPr txBox="1"/>
          <p:nvPr/>
        </p:nvSpPr>
        <p:spPr>
          <a:xfrm>
            <a:off x="1211262" y="4178841"/>
            <a:ext cx="9425636" cy="7111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fontScale="85000" lnSpcReduction="20000"/>
          </a:bodyPr>
          <a:lstStyle>
            <a:lvl1pPr algn="l" defTabSz="2438400">
              <a:defRPr sz="3000">
                <a:solidFill>
                  <a:srgbClr val="000000"/>
                </a:solidFill>
                <a:latin typeface="Avenir Book"/>
                <a:ea typeface="Avenir Book"/>
                <a:cs typeface="Avenir Book"/>
                <a:sym typeface="Avenir Book"/>
              </a:defRPr>
            </a:lvl1pPr>
          </a:lstStyle>
          <a:p>
            <a:endParaRPr lang="pl-PL" dirty="0"/>
          </a:p>
          <a:p>
            <a:pPr algn="l"/>
            <a:endParaRPr lang="pl-PL" sz="1800" b="0" i="0" u="none" strike="noStrike" baseline="0" dirty="0">
              <a:solidFill>
                <a:srgbClr val="000000"/>
              </a:solidFill>
              <a:latin typeface="Times New Roman" panose="02020603050405020304" pitchFamily="18" charset="0"/>
            </a:endParaRPr>
          </a:p>
          <a:p>
            <a:pPr algn="ctr"/>
            <a:r>
              <a:rPr lang="pl-PL" sz="4100" dirty="0"/>
              <a:t>Rozwój lokalny, aktywizacja i integracja społeczna </a:t>
            </a:r>
          </a:p>
          <a:p>
            <a:pPr algn="ctr"/>
            <a:endParaRPr lang="pl-PL" sz="3200" b="1" dirty="0"/>
          </a:p>
          <a:p>
            <a:pPr algn="ctr"/>
            <a:endParaRPr lang="pl-PL" sz="3200" b="1" dirty="0"/>
          </a:p>
          <a:p>
            <a:pPr algn="ctr"/>
            <a:r>
              <a:rPr lang="pl-PL" sz="5000" b="1" dirty="0"/>
              <a:t>WYRÓŻNIENIE</a:t>
            </a:r>
          </a:p>
          <a:p>
            <a:pPr algn="ctr"/>
            <a:endParaRPr lang="pl-PL" dirty="0"/>
          </a:p>
          <a:p>
            <a:pPr algn="ctr"/>
            <a:r>
              <a:rPr lang="pl-PL" sz="4900" dirty="0"/>
              <a:t>Zagospodarowanie przestrzeni publicznej poprzez wykonanie Miasteczka Ruchu Drogowego w miejscowości Turka</a:t>
            </a:r>
            <a:br>
              <a:rPr lang="pl-PL" sz="4900" dirty="0"/>
            </a:br>
            <a:r>
              <a:rPr lang="pl-PL" sz="3300" dirty="0"/>
              <a:t>(Podziałanie PROW 2014-2020</a:t>
            </a:r>
            <a:br>
              <a:rPr lang="pl-PL" sz="3300" dirty="0"/>
            </a:br>
            <a:r>
              <a:rPr lang="pl-PL" sz="3300" dirty="0"/>
              <a:t>19.2 Wsparcie na wdrażanie operacji w ramach strategii rozwoju lokalnego kierowanego przez społeczność)</a:t>
            </a:r>
          </a:p>
          <a:p>
            <a:pPr algn="ctr"/>
            <a:endParaRPr lang="pl-PL" sz="4700" dirty="0"/>
          </a:p>
          <a:p>
            <a:pPr algn="ctr"/>
            <a:r>
              <a:rPr lang="pl-PL" sz="5200" dirty="0"/>
              <a:t>Gmina Wólka</a:t>
            </a:r>
            <a:br>
              <a:rPr lang="pl-PL" sz="4700" dirty="0"/>
            </a:br>
            <a:r>
              <a:rPr lang="pl-PL" sz="3800" i="1" dirty="0"/>
              <a:t>(województwo lubelskie)</a:t>
            </a:r>
            <a:endParaRPr lang="pl-PL" sz="4700" dirty="0"/>
          </a:p>
          <a:p>
            <a:endParaRPr lang="pl-PL" dirty="0"/>
          </a:p>
          <a:p>
            <a:endParaRPr lang="pl-PL" dirty="0"/>
          </a:p>
        </p:txBody>
      </p:sp>
      <p:sp>
        <p:nvSpPr>
          <p:cNvPr id="194" name="Duis orci leo"/>
          <p:cNvSpPr txBox="1"/>
          <p:nvPr/>
        </p:nvSpPr>
        <p:spPr>
          <a:xfrm>
            <a:off x="1211262" y="3246034"/>
            <a:ext cx="8824835" cy="930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gn="l" defTabSz="2438400">
              <a:defRPr sz="4000">
                <a:solidFill>
                  <a:srgbClr val="000000"/>
                </a:solidFill>
                <a:latin typeface="Avenir Black"/>
                <a:ea typeface="Avenir Black"/>
                <a:cs typeface="Avenir Black"/>
                <a:sym typeface="Avenir Black"/>
              </a:defRPr>
            </a:lvl1pPr>
          </a:lstStyle>
          <a:p>
            <a:pPr algn="ctr"/>
            <a:r>
              <a:rPr lang="pl-PL" sz="5000" dirty="0"/>
              <a:t>Kategoria II</a:t>
            </a:r>
          </a:p>
        </p:txBody>
      </p:sp>
      <p:pic>
        <p:nvPicPr>
          <p:cNvPr id="13" name="Obrazek" descr="Obrazek">
            <a:extLst>
              <a:ext uri="{FF2B5EF4-FFF2-40B4-BE49-F238E27FC236}">
                <a16:creationId xmlns:a16="http://schemas.microsoft.com/office/drawing/2014/main" id="{3C00AFEA-BB3E-DF8E-EE31-F7478BA88273}"/>
              </a:ext>
            </a:extLst>
          </p:cNvPr>
          <p:cNvPicPr>
            <a:picLocks noChangeAspect="1"/>
          </p:cNvPicPr>
          <p:nvPr/>
        </p:nvPicPr>
        <p:blipFill>
          <a:blip r:embed="rId2"/>
          <a:stretch>
            <a:fillRect/>
          </a:stretch>
        </p:blipFill>
        <p:spPr>
          <a:xfrm>
            <a:off x="0" y="942480"/>
            <a:ext cx="24384000" cy="1353205"/>
          </a:xfrm>
          <a:prstGeom prst="rect">
            <a:avLst/>
          </a:prstGeom>
          <a:ln w="12700">
            <a:miter lim="400000"/>
          </a:ln>
        </p:spPr>
      </p:pic>
      <p:sp>
        <p:nvSpPr>
          <p:cNvPr id="14" name="SPOTKANIE  KOBIET WIEJSKICH  „KOBIETY TO DOBRY  KLIMAT”">
            <a:extLst>
              <a:ext uri="{FF2B5EF4-FFF2-40B4-BE49-F238E27FC236}">
                <a16:creationId xmlns:a16="http://schemas.microsoft.com/office/drawing/2014/main" id="{76AC5568-5244-3DAD-AA6F-54574C5F30A7}"/>
              </a:ext>
            </a:extLst>
          </p:cNvPr>
          <p:cNvSpPr txBox="1"/>
          <p:nvPr/>
        </p:nvSpPr>
        <p:spPr>
          <a:xfrm>
            <a:off x="1072663" y="1167933"/>
            <a:ext cx="17606548" cy="930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l" defTabSz="2438400">
              <a:defRPr sz="4500">
                <a:solidFill>
                  <a:srgbClr val="FFFFFF"/>
                </a:solidFill>
                <a:latin typeface="Avenir Black"/>
                <a:ea typeface="Avenir Black"/>
                <a:cs typeface="Avenir Black"/>
                <a:sym typeface="Avenir Black"/>
              </a:defRPr>
            </a:lvl1pPr>
          </a:lstStyle>
          <a:p>
            <a:r>
              <a:rPr lang="pl-PL" dirty="0"/>
              <a:t>Przyjazna Wieś</a:t>
            </a:r>
            <a:r>
              <a:rPr lang="en-US" dirty="0"/>
              <a:t> </a:t>
            </a:r>
            <a:endParaRPr dirty="0"/>
          </a:p>
        </p:txBody>
      </p:sp>
      <p:sp>
        <p:nvSpPr>
          <p:cNvPr id="16" name="Linia">
            <a:extLst>
              <a:ext uri="{FF2B5EF4-FFF2-40B4-BE49-F238E27FC236}">
                <a16:creationId xmlns:a16="http://schemas.microsoft.com/office/drawing/2014/main" id="{BE49EA64-8B09-21AA-5858-2F8C012E7A56}"/>
              </a:ext>
            </a:extLst>
          </p:cNvPr>
          <p:cNvSpPr/>
          <p:nvPr/>
        </p:nvSpPr>
        <p:spPr>
          <a:xfrm flipV="1">
            <a:off x="1072663" y="2575204"/>
            <a:ext cx="22350040" cy="27320"/>
          </a:xfrm>
          <a:prstGeom prst="line">
            <a:avLst/>
          </a:prstGeom>
          <a:ln w="25400">
            <a:solidFill>
              <a:srgbClr val="448F4A"/>
            </a:solidFill>
          </a:ln>
        </p:spPr>
        <p:txBody>
          <a:bodyPr lIns="45718" tIns="45718" rIns="45718" bIns="45718"/>
          <a:lstStyle/>
          <a:p>
            <a:endParaRPr/>
          </a:p>
        </p:txBody>
      </p:sp>
      <p:pic>
        <p:nvPicPr>
          <p:cNvPr id="17" name="Obrazek" descr="Obrazek">
            <a:extLst>
              <a:ext uri="{FF2B5EF4-FFF2-40B4-BE49-F238E27FC236}">
                <a16:creationId xmlns:a16="http://schemas.microsoft.com/office/drawing/2014/main" id="{C3A65967-BBE6-5031-79F7-E45F68FDD58E}"/>
              </a:ext>
            </a:extLst>
          </p:cNvPr>
          <p:cNvPicPr>
            <a:picLocks noChangeAspect="1"/>
          </p:cNvPicPr>
          <p:nvPr/>
        </p:nvPicPr>
        <p:blipFill rotWithShape="1">
          <a:blip r:embed="rId3"/>
          <a:srcRect l="-8460" t="-4484" r="-7397" b="23960"/>
          <a:stretch/>
        </p:blipFill>
        <p:spPr>
          <a:xfrm>
            <a:off x="21758710" y="289048"/>
            <a:ext cx="1663992" cy="2182691"/>
          </a:xfrm>
          <a:prstGeom prst="rect">
            <a:avLst/>
          </a:prstGeom>
          <a:solidFill>
            <a:schemeClr val="bg1"/>
          </a:solidFill>
          <a:ln w="12700">
            <a:miter lim="400000"/>
          </a:ln>
        </p:spPr>
      </p:pic>
      <p:pic>
        <p:nvPicPr>
          <p:cNvPr id="8" name="PROW-2014-2020-logo-kolor.jpg" descr="PROW-2014-2020-logo-kolor.jpg">
            <a:extLst>
              <a:ext uri="{FF2B5EF4-FFF2-40B4-BE49-F238E27FC236}">
                <a16:creationId xmlns:a16="http://schemas.microsoft.com/office/drawing/2014/main" id="{078C41D1-A103-B366-A6D5-E4FB7DBBBFE4}"/>
              </a:ext>
            </a:extLst>
          </p:cNvPr>
          <p:cNvPicPr>
            <a:picLocks noChangeAspect="1"/>
          </p:cNvPicPr>
          <p:nvPr/>
        </p:nvPicPr>
        <p:blipFill>
          <a:blip r:embed="rId4"/>
          <a:stretch>
            <a:fillRect/>
          </a:stretch>
        </p:blipFill>
        <p:spPr>
          <a:xfrm>
            <a:off x="19028557" y="11091729"/>
            <a:ext cx="2331241" cy="1525543"/>
          </a:xfrm>
          <a:prstGeom prst="rect">
            <a:avLst/>
          </a:prstGeom>
          <a:ln w="12700">
            <a:miter lim="400000"/>
          </a:ln>
        </p:spPr>
      </p:pic>
      <p:pic>
        <p:nvPicPr>
          <p:cNvPr id="9" name="logo_UE_rgb-1.jpg" descr="logo_UE_rgb-1.jpg">
            <a:extLst>
              <a:ext uri="{FF2B5EF4-FFF2-40B4-BE49-F238E27FC236}">
                <a16:creationId xmlns:a16="http://schemas.microsoft.com/office/drawing/2014/main" id="{50C4853D-CC2C-C4AD-5557-CD6BFFA9B7AB}"/>
              </a:ext>
            </a:extLst>
          </p:cNvPr>
          <p:cNvPicPr>
            <a:picLocks noChangeAspect="1"/>
          </p:cNvPicPr>
          <p:nvPr/>
        </p:nvPicPr>
        <p:blipFill>
          <a:blip r:embed="rId5"/>
          <a:srcRect l="63599" t="18350" r="6082" b="18350"/>
          <a:stretch>
            <a:fillRect/>
          </a:stretch>
        </p:blipFill>
        <p:spPr>
          <a:xfrm>
            <a:off x="3330513" y="11345956"/>
            <a:ext cx="1673373" cy="1139647"/>
          </a:xfrm>
          <a:prstGeom prst="rect">
            <a:avLst/>
          </a:prstGeom>
          <a:ln w="12700">
            <a:miter lim="400000"/>
          </a:ln>
        </p:spPr>
      </p:pic>
      <p:sp>
        <p:nvSpPr>
          <p:cNvPr id="10" name="Europejski Fundusz Rolny na rzecz Rozwoju Obszarów Wiejskich: Europa Inwestująca w obszary wiejskie.…">
            <a:extLst>
              <a:ext uri="{FF2B5EF4-FFF2-40B4-BE49-F238E27FC236}">
                <a16:creationId xmlns:a16="http://schemas.microsoft.com/office/drawing/2014/main" id="{C58B113B-A081-97BF-AC7D-D8FB945C2568}"/>
              </a:ext>
            </a:extLst>
          </p:cNvPr>
          <p:cNvSpPr txBox="1"/>
          <p:nvPr/>
        </p:nvSpPr>
        <p:spPr>
          <a:xfrm>
            <a:off x="1470990" y="12768945"/>
            <a:ext cx="21442020" cy="947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1600"/>
            </a:pPr>
            <a:r>
              <a:rPr lang="pl-PL" dirty="0"/>
              <a:t>Europejski Fundusz Rolny na rzecz Rozwoju Obszarów Wiejskich: Europa Inwestująca w obszary wiejskie. Instytucja Zarządzająca Programem Rozwoju Obszarów Wiejskich na lata 2014–2020 – Minister Rolnictwa i Rozwoju Wsi. </a:t>
            </a:r>
          </a:p>
          <a:p>
            <a:pPr>
              <a:defRPr sz="1600"/>
            </a:pPr>
            <a:r>
              <a:rPr lang="pl-PL" dirty="0"/>
              <a:t>Operacja współfinansowana ze środków Unii Europejskiej w ramach Schematu II Pomocy Technicznej Programu Rozwoju Obszarów Wiejskich na lata 2014–2020. </a:t>
            </a:r>
          </a:p>
        </p:txBody>
      </p:sp>
      <p:pic>
        <p:nvPicPr>
          <p:cNvPr id="11" name="ksowPodstawoweCOLOR.pdf" descr="ksowPodstawoweCOLOR.pdf">
            <a:extLst>
              <a:ext uri="{FF2B5EF4-FFF2-40B4-BE49-F238E27FC236}">
                <a16:creationId xmlns:a16="http://schemas.microsoft.com/office/drawing/2014/main" id="{0D91ACC1-4A68-0FFA-C0B4-BE625E5CAF0D}"/>
              </a:ext>
            </a:extLst>
          </p:cNvPr>
          <p:cNvPicPr>
            <a:picLocks noChangeAspect="1"/>
          </p:cNvPicPr>
          <p:nvPr/>
        </p:nvPicPr>
        <p:blipFill>
          <a:blip r:embed="rId6"/>
          <a:stretch>
            <a:fillRect/>
          </a:stretch>
        </p:blipFill>
        <p:spPr>
          <a:xfrm>
            <a:off x="8399439" y="11290393"/>
            <a:ext cx="3045577" cy="1250952"/>
          </a:xfrm>
          <a:prstGeom prst="rect">
            <a:avLst/>
          </a:prstGeom>
          <a:ln w="12700">
            <a:miter lim="400000"/>
          </a:ln>
        </p:spPr>
      </p:pic>
      <p:pic>
        <p:nvPicPr>
          <p:cNvPr id="15" name="Obrazek" descr="Obrazek">
            <a:extLst>
              <a:ext uri="{FF2B5EF4-FFF2-40B4-BE49-F238E27FC236}">
                <a16:creationId xmlns:a16="http://schemas.microsoft.com/office/drawing/2014/main" id="{F7AD955F-7782-1B7A-13B1-38073C597C32}"/>
              </a:ext>
            </a:extLst>
          </p:cNvPr>
          <p:cNvPicPr>
            <a:picLocks noChangeAspect="1"/>
          </p:cNvPicPr>
          <p:nvPr/>
        </p:nvPicPr>
        <p:blipFill>
          <a:blip r:embed="rId7"/>
          <a:stretch>
            <a:fillRect/>
          </a:stretch>
        </p:blipFill>
        <p:spPr>
          <a:xfrm>
            <a:off x="13749068" y="11345587"/>
            <a:ext cx="1448627" cy="1140566"/>
          </a:xfrm>
          <a:prstGeom prst="rect">
            <a:avLst/>
          </a:prstGeom>
          <a:ln w="12700">
            <a:miter lim="400000"/>
          </a:ln>
        </p:spPr>
      </p:pic>
      <p:pic>
        <p:nvPicPr>
          <p:cNvPr id="3" name="Obraz 2">
            <a:extLst>
              <a:ext uri="{FF2B5EF4-FFF2-40B4-BE49-F238E27FC236}">
                <a16:creationId xmlns:a16="http://schemas.microsoft.com/office/drawing/2014/main" id="{233153A8-6B13-15B6-AA38-5F04E78B6655}"/>
              </a:ext>
            </a:extLst>
          </p:cNvPr>
          <p:cNvPicPr>
            <a:picLocks noChangeAspect="1"/>
          </p:cNvPicPr>
          <p:nvPr/>
        </p:nvPicPr>
        <p:blipFill>
          <a:blip r:embed="rId8"/>
          <a:stretch>
            <a:fillRect/>
          </a:stretch>
        </p:blipFill>
        <p:spPr>
          <a:xfrm>
            <a:off x="13984548" y="7751963"/>
            <a:ext cx="5982962" cy="3335330"/>
          </a:xfrm>
          <a:prstGeom prst="rect">
            <a:avLst/>
          </a:prstGeom>
        </p:spPr>
      </p:pic>
      <p:pic>
        <p:nvPicPr>
          <p:cNvPr id="5" name="Obraz 4">
            <a:extLst>
              <a:ext uri="{FF2B5EF4-FFF2-40B4-BE49-F238E27FC236}">
                <a16:creationId xmlns:a16="http://schemas.microsoft.com/office/drawing/2014/main" id="{4E371322-2E4E-BF56-0420-0EB10A7F3DD4}"/>
              </a:ext>
            </a:extLst>
          </p:cNvPr>
          <p:cNvPicPr>
            <a:picLocks noChangeAspect="1"/>
          </p:cNvPicPr>
          <p:nvPr/>
        </p:nvPicPr>
        <p:blipFill>
          <a:blip r:embed="rId9"/>
          <a:stretch>
            <a:fillRect/>
          </a:stretch>
        </p:blipFill>
        <p:spPr>
          <a:xfrm>
            <a:off x="17276375" y="3405555"/>
            <a:ext cx="5810444" cy="3840235"/>
          </a:xfrm>
          <a:prstGeom prst="rect">
            <a:avLst/>
          </a:prstGeom>
        </p:spPr>
      </p:pic>
      <p:pic>
        <p:nvPicPr>
          <p:cNvPr id="7" name="Obraz 6">
            <a:extLst>
              <a:ext uri="{FF2B5EF4-FFF2-40B4-BE49-F238E27FC236}">
                <a16:creationId xmlns:a16="http://schemas.microsoft.com/office/drawing/2014/main" id="{68C67086-DFD9-D727-4155-C068C3F0A1DA}"/>
              </a:ext>
            </a:extLst>
          </p:cNvPr>
          <p:cNvPicPr>
            <a:picLocks noChangeAspect="1"/>
          </p:cNvPicPr>
          <p:nvPr/>
        </p:nvPicPr>
        <p:blipFill>
          <a:blip r:embed="rId10"/>
          <a:stretch>
            <a:fillRect/>
          </a:stretch>
        </p:blipFill>
        <p:spPr>
          <a:xfrm>
            <a:off x="11124250" y="3378235"/>
            <a:ext cx="5851779" cy="3867555"/>
          </a:xfrm>
          <a:prstGeom prst="rect">
            <a:avLst/>
          </a:prstGeom>
        </p:spPr>
      </p:pic>
    </p:spTree>
    <p:extLst>
      <p:ext uri="{BB962C8B-B14F-4D97-AF65-F5344CB8AC3E}">
        <p14:creationId xmlns:p14="http://schemas.microsoft.com/office/powerpoint/2010/main" val="255287779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oogle Shape;145;p27"/>
          <p:cNvSpPr/>
          <p:nvPr/>
        </p:nvSpPr>
        <p:spPr>
          <a:xfrm>
            <a:off x="0" y="0"/>
            <a:ext cx="24384000" cy="10962872"/>
          </a:xfrm>
          <a:prstGeom prst="rect">
            <a:avLst/>
          </a:prstGeom>
          <a:solidFill>
            <a:srgbClr val="386F40"/>
          </a:solidFill>
          <a:ln w="12700">
            <a:miter lim="400000"/>
          </a:ln>
        </p:spPr>
        <p:txBody>
          <a:bodyPr lIns="50800" tIns="50800" rIns="50800" bIns="50800" anchor="ctr"/>
          <a:lstStyle/>
          <a:p>
            <a:pPr algn="l" defTabSz="2438400">
              <a:defRPr sz="3600">
                <a:solidFill>
                  <a:srgbClr val="000000"/>
                </a:solidFill>
                <a:latin typeface="Arial"/>
                <a:ea typeface="Arial"/>
                <a:cs typeface="Arial"/>
                <a:sym typeface="Arial"/>
              </a:defRPr>
            </a:pPr>
            <a:endParaRPr/>
          </a:p>
        </p:txBody>
      </p:sp>
      <p:pic>
        <p:nvPicPr>
          <p:cNvPr id="152" name="PROW-2014-2020-logo-kolor.jpg" descr="PROW-2014-2020-logo-kolor.jpg"/>
          <p:cNvPicPr>
            <a:picLocks noChangeAspect="1"/>
          </p:cNvPicPr>
          <p:nvPr/>
        </p:nvPicPr>
        <p:blipFill>
          <a:blip r:embed="rId2"/>
          <a:stretch>
            <a:fillRect/>
          </a:stretch>
        </p:blipFill>
        <p:spPr>
          <a:xfrm>
            <a:off x="19028556" y="11091729"/>
            <a:ext cx="2331242" cy="1525544"/>
          </a:xfrm>
          <a:prstGeom prst="rect">
            <a:avLst/>
          </a:prstGeom>
          <a:ln w="12700">
            <a:miter lim="400000"/>
          </a:ln>
        </p:spPr>
      </p:pic>
      <p:pic>
        <p:nvPicPr>
          <p:cNvPr id="153" name="logo_UE_rgb-1.jpg" descr="logo_UE_rgb-1.jpg"/>
          <p:cNvPicPr>
            <a:picLocks noChangeAspect="1"/>
          </p:cNvPicPr>
          <p:nvPr/>
        </p:nvPicPr>
        <p:blipFill>
          <a:blip r:embed="rId3"/>
          <a:srcRect l="63599" t="18350" r="6082" b="18350"/>
          <a:stretch>
            <a:fillRect/>
          </a:stretch>
        </p:blipFill>
        <p:spPr>
          <a:xfrm>
            <a:off x="3330512" y="11345956"/>
            <a:ext cx="1673374" cy="1139648"/>
          </a:xfrm>
          <a:prstGeom prst="rect">
            <a:avLst/>
          </a:prstGeom>
          <a:ln w="12700">
            <a:miter lim="400000"/>
          </a:ln>
        </p:spPr>
      </p:pic>
      <p:sp>
        <p:nvSpPr>
          <p:cNvPr id="154" name="Europejski Fundusz Rolny na rzecz Rozwoju Obszarów Wiejskich: Europa Inwestująca w obszary wiejskie.…"/>
          <p:cNvSpPr txBox="1"/>
          <p:nvPr/>
        </p:nvSpPr>
        <p:spPr>
          <a:xfrm>
            <a:off x="1470990" y="12768944"/>
            <a:ext cx="21442020" cy="947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1600">
                <a:latin typeface="+mn-lt"/>
                <a:ea typeface="+mn-ea"/>
                <a:cs typeface="+mn-cs"/>
                <a:sym typeface="Helvetica Neue"/>
              </a:defRPr>
            </a:pPr>
            <a:r>
              <a:t>Europejski Fundusz Rolny na rzecz Rozwoju Obszarów Wiejskich: Europa Inwestująca w obszary wiejskie. Instytucja Zarządzająca Programem Rozwoju Obszarów Wiejskich na lata 2014–2020 – Minister Rolnictwa i Rozwoju Wsi. </a:t>
            </a:r>
          </a:p>
          <a:p>
            <a:pPr>
              <a:defRPr sz="1600">
                <a:latin typeface="+mn-lt"/>
                <a:ea typeface="+mn-ea"/>
                <a:cs typeface="+mn-cs"/>
                <a:sym typeface="Helvetica Neue"/>
              </a:defRPr>
            </a:pPr>
            <a:r>
              <a:t>Operacja współfinansowana ze środków Unii Europejskiej w ramach Schematu II Pomocy Technicznej Programu Rozwoju Obszarów Wiejskich na lata 2014–2020. </a:t>
            </a:r>
          </a:p>
          <a:p>
            <a:pPr>
              <a:defRPr sz="1600">
                <a:solidFill>
                  <a:srgbClr val="212121"/>
                </a:solidFill>
                <a:latin typeface="Calibri"/>
                <a:ea typeface="Calibri"/>
                <a:cs typeface="Calibri"/>
                <a:sym typeface="Calibri"/>
              </a:defRPr>
            </a:pPr>
            <a:r>
              <a:t>Za treść odpowiada Centrum Doradztwa Rolniczego w Brwinowie Oddział w Warszawie.</a:t>
            </a:r>
          </a:p>
        </p:txBody>
      </p:sp>
      <p:pic>
        <p:nvPicPr>
          <p:cNvPr id="155" name="ksowPodstawoweCOLOR.pdf" descr="ksowPodstawoweCOLOR.pdf"/>
          <p:cNvPicPr>
            <a:picLocks noChangeAspect="1"/>
          </p:cNvPicPr>
          <p:nvPr/>
        </p:nvPicPr>
        <p:blipFill>
          <a:blip r:embed="rId4"/>
          <a:stretch>
            <a:fillRect/>
          </a:stretch>
        </p:blipFill>
        <p:spPr>
          <a:xfrm>
            <a:off x="8399439" y="11290393"/>
            <a:ext cx="3045578" cy="1250953"/>
          </a:xfrm>
          <a:prstGeom prst="rect">
            <a:avLst/>
          </a:prstGeom>
          <a:ln w="12700">
            <a:miter lim="400000"/>
          </a:ln>
        </p:spPr>
      </p:pic>
      <p:pic>
        <p:nvPicPr>
          <p:cNvPr id="156" name="Obrazek" descr="Obrazek"/>
          <p:cNvPicPr>
            <a:picLocks noChangeAspect="1"/>
          </p:cNvPicPr>
          <p:nvPr/>
        </p:nvPicPr>
        <p:blipFill>
          <a:blip r:embed="rId5"/>
          <a:stretch>
            <a:fillRect/>
          </a:stretch>
        </p:blipFill>
        <p:spPr>
          <a:xfrm>
            <a:off x="13749067" y="11345587"/>
            <a:ext cx="1448628" cy="1140567"/>
          </a:xfrm>
          <a:prstGeom prst="rect">
            <a:avLst/>
          </a:prstGeom>
          <a:ln w="12700">
            <a:miter lim="400000"/>
          </a:ln>
        </p:spPr>
      </p:pic>
      <p:pic>
        <p:nvPicPr>
          <p:cNvPr id="157" name="Image" descr="Image"/>
          <p:cNvPicPr>
            <a:picLocks noChangeAspect="1"/>
          </p:cNvPicPr>
          <p:nvPr/>
        </p:nvPicPr>
        <p:blipFill rotWithShape="1">
          <a:blip r:embed="rId6"/>
          <a:srcRect t="7368"/>
          <a:stretch/>
        </p:blipFill>
        <p:spPr>
          <a:xfrm>
            <a:off x="9790645" y="0"/>
            <a:ext cx="4802710" cy="1027727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Duis orci leo, consectetur a felis vel, laoreet sollicitudin urna. Sed in molestie lorem. In id risus blandit, ornare tellus vel, blandit mauris. Aenean rutrum leo at ultricies dapibus."/>
          <p:cNvSpPr txBox="1"/>
          <p:nvPr/>
        </p:nvSpPr>
        <p:spPr>
          <a:xfrm>
            <a:off x="1211262" y="4178841"/>
            <a:ext cx="9423671" cy="6912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fontScale="85000" lnSpcReduction="10000"/>
          </a:bodyPr>
          <a:lstStyle>
            <a:lvl1pPr algn="l" defTabSz="2438400">
              <a:defRPr sz="3000">
                <a:solidFill>
                  <a:srgbClr val="000000"/>
                </a:solidFill>
                <a:latin typeface="Avenir Book"/>
                <a:ea typeface="Avenir Book"/>
                <a:cs typeface="Avenir Book"/>
                <a:sym typeface="Avenir Book"/>
              </a:defRPr>
            </a:lvl1pPr>
          </a:lstStyle>
          <a:p>
            <a:endParaRPr lang="pl-PL" dirty="0"/>
          </a:p>
          <a:p>
            <a:pPr algn="ctr"/>
            <a:r>
              <a:rPr lang="pl-PL" sz="3800" dirty="0"/>
              <a:t>Rozwój lokalny, aktywizacja i integracja społeczna </a:t>
            </a:r>
          </a:p>
          <a:p>
            <a:pPr algn="ctr"/>
            <a:endParaRPr lang="pl-PL" sz="3200" b="1" dirty="0"/>
          </a:p>
          <a:p>
            <a:pPr algn="ctr"/>
            <a:r>
              <a:rPr lang="pl-PL" sz="5400" b="1" dirty="0"/>
              <a:t>WYRÓŻNIENIE</a:t>
            </a:r>
          </a:p>
          <a:p>
            <a:pPr algn="ctr"/>
            <a:endParaRPr lang="pl-PL" dirty="0"/>
          </a:p>
          <a:p>
            <a:pPr algn="ctr"/>
            <a:r>
              <a:rPr lang="pl-PL" sz="4500" dirty="0"/>
              <a:t>Założenie Zagrody Edukacyjnej Warmińska Pszczoła jako sposób na dywersyfikację dochodu i uniknięcie sezonowości, a także odpowiedź na edukacyjną potrzebę społeczną</a:t>
            </a:r>
            <a:br>
              <a:rPr lang="pl-PL" sz="4500" dirty="0"/>
            </a:br>
            <a:r>
              <a:rPr lang="pl-PL" sz="3300" dirty="0"/>
              <a:t>(Podziałanie PROW 2014-2020</a:t>
            </a:r>
            <a:br>
              <a:rPr lang="pl-PL" sz="3300" dirty="0"/>
            </a:br>
            <a:r>
              <a:rPr lang="pl-PL" sz="3300" dirty="0"/>
              <a:t>19.2 Wsparcie na wdrażanie operacji w ramach strategii rozwoju lokalnego kierowanego przez społeczność)</a:t>
            </a:r>
          </a:p>
          <a:p>
            <a:pPr algn="ctr"/>
            <a:endParaRPr lang="pl-PL" sz="4500" dirty="0"/>
          </a:p>
          <a:p>
            <a:pPr algn="ctr"/>
            <a:r>
              <a:rPr lang="pl-PL" sz="4500" dirty="0"/>
              <a:t>Zagroda Edukacyjna Warmińska Pszczoła</a:t>
            </a:r>
            <a:br>
              <a:rPr lang="pl-PL" sz="4500" dirty="0"/>
            </a:br>
            <a:r>
              <a:rPr lang="pl-PL" sz="3300" i="1" dirty="0"/>
              <a:t>(województwo warmińsko-mazurskie)</a:t>
            </a:r>
            <a:endParaRPr lang="pl-PL" sz="3300" dirty="0"/>
          </a:p>
          <a:p>
            <a:endParaRPr lang="pl-PL" dirty="0"/>
          </a:p>
          <a:p>
            <a:endParaRPr lang="pl-PL" dirty="0"/>
          </a:p>
        </p:txBody>
      </p:sp>
      <p:sp>
        <p:nvSpPr>
          <p:cNvPr id="194" name="Duis orci leo"/>
          <p:cNvSpPr txBox="1"/>
          <p:nvPr/>
        </p:nvSpPr>
        <p:spPr>
          <a:xfrm>
            <a:off x="1211262" y="3246034"/>
            <a:ext cx="8824835" cy="930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gn="l" defTabSz="2438400">
              <a:defRPr sz="4000">
                <a:solidFill>
                  <a:srgbClr val="000000"/>
                </a:solidFill>
                <a:latin typeface="Avenir Black"/>
                <a:ea typeface="Avenir Black"/>
                <a:cs typeface="Avenir Black"/>
                <a:sym typeface="Avenir Black"/>
              </a:defRPr>
            </a:lvl1pPr>
          </a:lstStyle>
          <a:p>
            <a:pPr algn="ctr"/>
            <a:r>
              <a:rPr lang="pl-PL" sz="5000" dirty="0"/>
              <a:t>Kategoria II</a:t>
            </a:r>
          </a:p>
        </p:txBody>
      </p:sp>
      <p:pic>
        <p:nvPicPr>
          <p:cNvPr id="13" name="Obrazek" descr="Obrazek">
            <a:extLst>
              <a:ext uri="{FF2B5EF4-FFF2-40B4-BE49-F238E27FC236}">
                <a16:creationId xmlns:a16="http://schemas.microsoft.com/office/drawing/2014/main" id="{3C00AFEA-BB3E-DF8E-EE31-F7478BA88273}"/>
              </a:ext>
            </a:extLst>
          </p:cNvPr>
          <p:cNvPicPr>
            <a:picLocks noChangeAspect="1"/>
          </p:cNvPicPr>
          <p:nvPr/>
        </p:nvPicPr>
        <p:blipFill>
          <a:blip r:embed="rId2"/>
          <a:stretch>
            <a:fillRect/>
          </a:stretch>
        </p:blipFill>
        <p:spPr>
          <a:xfrm>
            <a:off x="0" y="942480"/>
            <a:ext cx="24384000" cy="1353205"/>
          </a:xfrm>
          <a:prstGeom prst="rect">
            <a:avLst/>
          </a:prstGeom>
          <a:ln w="12700">
            <a:miter lim="400000"/>
          </a:ln>
        </p:spPr>
      </p:pic>
      <p:sp>
        <p:nvSpPr>
          <p:cNvPr id="14" name="SPOTKANIE  KOBIET WIEJSKICH  „KOBIETY TO DOBRY  KLIMAT”">
            <a:extLst>
              <a:ext uri="{FF2B5EF4-FFF2-40B4-BE49-F238E27FC236}">
                <a16:creationId xmlns:a16="http://schemas.microsoft.com/office/drawing/2014/main" id="{76AC5568-5244-3DAD-AA6F-54574C5F30A7}"/>
              </a:ext>
            </a:extLst>
          </p:cNvPr>
          <p:cNvSpPr txBox="1"/>
          <p:nvPr/>
        </p:nvSpPr>
        <p:spPr>
          <a:xfrm>
            <a:off x="1072663" y="1167933"/>
            <a:ext cx="17606548" cy="930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l" defTabSz="2438400">
              <a:defRPr sz="4500">
                <a:solidFill>
                  <a:srgbClr val="FFFFFF"/>
                </a:solidFill>
                <a:latin typeface="Avenir Black"/>
                <a:ea typeface="Avenir Black"/>
                <a:cs typeface="Avenir Black"/>
                <a:sym typeface="Avenir Black"/>
              </a:defRPr>
            </a:lvl1pPr>
          </a:lstStyle>
          <a:p>
            <a:r>
              <a:rPr lang="pl-PL" dirty="0"/>
              <a:t>Przyjazna Wieś</a:t>
            </a:r>
            <a:r>
              <a:rPr lang="en-US" dirty="0"/>
              <a:t> </a:t>
            </a:r>
            <a:endParaRPr dirty="0"/>
          </a:p>
        </p:txBody>
      </p:sp>
      <p:sp>
        <p:nvSpPr>
          <p:cNvPr id="16" name="Linia">
            <a:extLst>
              <a:ext uri="{FF2B5EF4-FFF2-40B4-BE49-F238E27FC236}">
                <a16:creationId xmlns:a16="http://schemas.microsoft.com/office/drawing/2014/main" id="{BE49EA64-8B09-21AA-5858-2F8C012E7A56}"/>
              </a:ext>
            </a:extLst>
          </p:cNvPr>
          <p:cNvSpPr/>
          <p:nvPr/>
        </p:nvSpPr>
        <p:spPr>
          <a:xfrm flipV="1">
            <a:off x="1072663" y="2575204"/>
            <a:ext cx="22350040" cy="27320"/>
          </a:xfrm>
          <a:prstGeom prst="line">
            <a:avLst/>
          </a:prstGeom>
          <a:ln w="25400">
            <a:solidFill>
              <a:srgbClr val="448F4A"/>
            </a:solidFill>
          </a:ln>
        </p:spPr>
        <p:txBody>
          <a:bodyPr lIns="45718" tIns="45718" rIns="45718" bIns="45718"/>
          <a:lstStyle/>
          <a:p>
            <a:endParaRPr/>
          </a:p>
        </p:txBody>
      </p:sp>
      <p:pic>
        <p:nvPicPr>
          <p:cNvPr id="17" name="Obrazek" descr="Obrazek">
            <a:extLst>
              <a:ext uri="{FF2B5EF4-FFF2-40B4-BE49-F238E27FC236}">
                <a16:creationId xmlns:a16="http://schemas.microsoft.com/office/drawing/2014/main" id="{C3A65967-BBE6-5031-79F7-E45F68FDD58E}"/>
              </a:ext>
            </a:extLst>
          </p:cNvPr>
          <p:cNvPicPr>
            <a:picLocks noChangeAspect="1"/>
          </p:cNvPicPr>
          <p:nvPr/>
        </p:nvPicPr>
        <p:blipFill rotWithShape="1">
          <a:blip r:embed="rId3"/>
          <a:srcRect l="-8460" t="-4484" r="-7397" b="23960"/>
          <a:stretch/>
        </p:blipFill>
        <p:spPr>
          <a:xfrm>
            <a:off x="21758710" y="289048"/>
            <a:ext cx="1663992" cy="2182691"/>
          </a:xfrm>
          <a:prstGeom prst="rect">
            <a:avLst/>
          </a:prstGeom>
          <a:solidFill>
            <a:schemeClr val="bg1"/>
          </a:solidFill>
          <a:ln w="12700">
            <a:miter lim="400000"/>
          </a:ln>
        </p:spPr>
      </p:pic>
      <p:pic>
        <p:nvPicPr>
          <p:cNvPr id="8" name="PROW-2014-2020-logo-kolor.jpg" descr="PROW-2014-2020-logo-kolor.jpg">
            <a:extLst>
              <a:ext uri="{FF2B5EF4-FFF2-40B4-BE49-F238E27FC236}">
                <a16:creationId xmlns:a16="http://schemas.microsoft.com/office/drawing/2014/main" id="{078C41D1-A103-B366-A6D5-E4FB7DBBBFE4}"/>
              </a:ext>
            </a:extLst>
          </p:cNvPr>
          <p:cNvPicPr>
            <a:picLocks noChangeAspect="1"/>
          </p:cNvPicPr>
          <p:nvPr/>
        </p:nvPicPr>
        <p:blipFill>
          <a:blip r:embed="rId4"/>
          <a:stretch>
            <a:fillRect/>
          </a:stretch>
        </p:blipFill>
        <p:spPr>
          <a:xfrm>
            <a:off x="19028557" y="11091729"/>
            <a:ext cx="2331241" cy="1525543"/>
          </a:xfrm>
          <a:prstGeom prst="rect">
            <a:avLst/>
          </a:prstGeom>
          <a:ln w="12700">
            <a:miter lim="400000"/>
          </a:ln>
        </p:spPr>
      </p:pic>
      <p:pic>
        <p:nvPicPr>
          <p:cNvPr id="9" name="logo_UE_rgb-1.jpg" descr="logo_UE_rgb-1.jpg">
            <a:extLst>
              <a:ext uri="{FF2B5EF4-FFF2-40B4-BE49-F238E27FC236}">
                <a16:creationId xmlns:a16="http://schemas.microsoft.com/office/drawing/2014/main" id="{50C4853D-CC2C-C4AD-5557-CD6BFFA9B7AB}"/>
              </a:ext>
            </a:extLst>
          </p:cNvPr>
          <p:cNvPicPr>
            <a:picLocks noChangeAspect="1"/>
          </p:cNvPicPr>
          <p:nvPr/>
        </p:nvPicPr>
        <p:blipFill>
          <a:blip r:embed="rId5"/>
          <a:srcRect l="63599" t="18350" r="6082" b="18350"/>
          <a:stretch>
            <a:fillRect/>
          </a:stretch>
        </p:blipFill>
        <p:spPr>
          <a:xfrm>
            <a:off x="3330513" y="11345956"/>
            <a:ext cx="1673373" cy="1139647"/>
          </a:xfrm>
          <a:prstGeom prst="rect">
            <a:avLst/>
          </a:prstGeom>
          <a:ln w="12700">
            <a:miter lim="400000"/>
          </a:ln>
        </p:spPr>
      </p:pic>
      <p:sp>
        <p:nvSpPr>
          <p:cNvPr id="10" name="Europejski Fundusz Rolny na rzecz Rozwoju Obszarów Wiejskich: Europa Inwestująca w obszary wiejskie.…">
            <a:extLst>
              <a:ext uri="{FF2B5EF4-FFF2-40B4-BE49-F238E27FC236}">
                <a16:creationId xmlns:a16="http://schemas.microsoft.com/office/drawing/2014/main" id="{C58B113B-A081-97BF-AC7D-D8FB945C2568}"/>
              </a:ext>
            </a:extLst>
          </p:cNvPr>
          <p:cNvSpPr txBox="1"/>
          <p:nvPr/>
        </p:nvSpPr>
        <p:spPr>
          <a:xfrm>
            <a:off x="1470990" y="12768945"/>
            <a:ext cx="21442020" cy="947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1600"/>
            </a:pPr>
            <a:r>
              <a:rPr lang="pl-PL" dirty="0"/>
              <a:t>Europejski Fundusz Rolny na rzecz Rozwoju Obszarów Wiejskich: Europa Inwestująca w obszary wiejskie. Instytucja Zarządzająca Programem Rozwoju Obszarów Wiejskich na lata 2014–2020 – Minister Rolnictwa i Rozwoju Wsi. </a:t>
            </a:r>
          </a:p>
          <a:p>
            <a:pPr>
              <a:defRPr sz="1600"/>
            </a:pPr>
            <a:r>
              <a:rPr lang="pl-PL" dirty="0"/>
              <a:t>Operacja współfinansowana ze środków Unii Europejskiej w ramach Schematu II Pomocy Technicznej Programu Rozwoju Obszarów Wiejskich na lata 2014–2020. </a:t>
            </a:r>
          </a:p>
        </p:txBody>
      </p:sp>
      <p:pic>
        <p:nvPicPr>
          <p:cNvPr id="11" name="ksowPodstawoweCOLOR.pdf" descr="ksowPodstawoweCOLOR.pdf">
            <a:extLst>
              <a:ext uri="{FF2B5EF4-FFF2-40B4-BE49-F238E27FC236}">
                <a16:creationId xmlns:a16="http://schemas.microsoft.com/office/drawing/2014/main" id="{0D91ACC1-4A68-0FFA-C0B4-BE625E5CAF0D}"/>
              </a:ext>
            </a:extLst>
          </p:cNvPr>
          <p:cNvPicPr>
            <a:picLocks noChangeAspect="1"/>
          </p:cNvPicPr>
          <p:nvPr/>
        </p:nvPicPr>
        <p:blipFill>
          <a:blip r:embed="rId6"/>
          <a:stretch>
            <a:fillRect/>
          </a:stretch>
        </p:blipFill>
        <p:spPr>
          <a:xfrm>
            <a:off x="8399439" y="11290393"/>
            <a:ext cx="3045577" cy="1250952"/>
          </a:xfrm>
          <a:prstGeom prst="rect">
            <a:avLst/>
          </a:prstGeom>
          <a:ln w="12700">
            <a:miter lim="400000"/>
          </a:ln>
        </p:spPr>
      </p:pic>
      <p:pic>
        <p:nvPicPr>
          <p:cNvPr id="15" name="Obrazek" descr="Obrazek">
            <a:extLst>
              <a:ext uri="{FF2B5EF4-FFF2-40B4-BE49-F238E27FC236}">
                <a16:creationId xmlns:a16="http://schemas.microsoft.com/office/drawing/2014/main" id="{F7AD955F-7782-1B7A-13B1-38073C597C32}"/>
              </a:ext>
            </a:extLst>
          </p:cNvPr>
          <p:cNvPicPr>
            <a:picLocks noChangeAspect="1"/>
          </p:cNvPicPr>
          <p:nvPr/>
        </p:nvPicPr>
        <p:blipFill>
          <a:blip r:embed="rId7"/>
          <a:stretch>
            <a:fillRect/>
          </a:stretch>
        </p:blipFill>
        <p:spPr>
          <a:xfrm>
            <a:off x="13749068" y="11345587"/>
            <a:ext cx="1448627" cy="1140566"/>
          </a:xfrm>
          <a:prstGeom prst="rect">
            <a:avLst/>
          </a:prstGeom>
          <a:ln w="12700">
            <a:miter lim="400000"/>
          </a:ln>
        </p:spPr>
      </p:pic>
      <p:pic>
        <p:nvPicPr>
          <p:cNvPr id="3" name="Obraz 2">
            <a:extLst>
              <a:ext uri="{FF2B5EF4-FFF2-40B4-BE49-F238E27FC236}">
                <a16:creationId xmlns:a16="http://schemas.microsoft.com/office/drawing/2014/main" id="{CD7479A5-2514-E1E9-BA3C-0F0169ADDE38}"/>
              </a:ext>
            </a:extLst>
          </p:cNvPr>
          <p:cNvPicPr>
            <a:picLocks noChangeAspect="1"/>
          </p:cNvPicPr>
          <p:nvPr/>
        </p:nvPicPr>
        <p:blipFill>
          <a:blip r:embed="rId8"/>
          <a:stretch>
            <a:fillRect/>
          </a:stretch>
        </p:blipFill>
        <p:spPr>
          <a:xfrm>
            <a:off x="12517119" y="3064895"/>
            <a:ext cx="5872974" cy="3881563"/>
          </a:xfrm>
          <a:prstGeom prst="rect">
            <a:avLst/>
          </a:prstGeom>
        </p:spPr>
      </p:pic>
      <p:pic>
        <p:nvPicPr>
          <p:cNvPr id="5" name="Obraz 4">
            <a:extLst>
              <a:ext uri="{FF2B5EF4-FFF2-40B4-BE49-F238E27FC236}">
                <a16:creationId xmlns:a16="http://schemas.microsoft.com/office/drawing/2014/main" id="{6B8A7417-C71C-C9D9-D7E4-8A79C1BCBC9D}"/>
              </a:ext>
            </a:extLst>
          </p:cNvPr>
          <p:cNvPicPr>
            <a:picLocks noChangeAspect="1"/>
          </p:cNvPicPr>
          <p:nvPr/>
        </p:nvPicPr>
        <p:blipFill>
          <a:blip r:embed="rId9"/>
          <a:stretch>
            <a:fillRect/>
          </a:stretch>
        </p:blipFill>
        <p:spPr>
          <a:xfrm>
            <a:off x="12517119" y="7474397"/>
            <a:ext cx="5997173" cy="3343251"/>
          </a:xfrm>
          <a:prstGeom prst="rect">
            <a:avLst/>
          </a:prstGeom>
        </p:spPr>
      </p:pic>
      <p:pic>
        <p:nvPicPr>
          <p:cNvPr id="7" name="Obraz 6">
            <a:extLst>
              <a:ext uri="{FF2B5EF4-FFF2-40B4-BE49-F238E27FC236}">
                <a16:creationId xmlns:a16="http://schemas.microsoft.com/office/drawing/2014/main" id="{E2D37E24-450E-1D7A-EA64-1DC5CC544C39}"/>
              </a:ext>
            </a:extLst>
          </p:cNvPr>
          <p:cNvPicPr>
            <a:picLocks noChangeAspect="1"/>
          </p:cNvPicPr>
          <p:nvPr/>
        </p:nvPicPr>
        <p:blipFill>
          <a:blip r:embed="rId10"/>
          <a:stretch>
            <a:fillRect/>
          </a:stretch>
        </p:blipFill>
        <p:spPr>
          <a:xfrm>
            <a:off x="19530692" y="2893727"/>
            <a:ext cx="3598728" cy="2378469"/>
          </a:xfrm>
          <a:prstGeom prst="rect">
            <a:avLst/>
          </a:prstGeom>
        </p:spPr>
      </p:pic>
      <p:pic>
        <p:nvPicPr>
          <p:cNvPr id="19" name="Obraz 18">
            <a:extLst>
              <a:ext uri="{FF2B5EF4-FFF2-40B4-BE49-F238E27FC236}">
                <a16:creationId xmlns:a16="http://schemas.microsoft.com/office/drawing/2014/main" id="{E16785EB-2612-4A47-4BFD-8123ECB7BE08}"/>
              </a:ext>
            </a:extLst>
          </p:cNvPr>
          <p:cNvPicPr>
            <a:picLocks noChangeAspect="1"/>
          </p:cNvPicPr>
          <p:nvPr/>
        </p:nvPicPr>
        <p:blipFill>
          <a:blip r:embed="rId11"/>
          <a:stretch>
            <a:fillRect/>
          </a:stretch>
        </p:blipFill>
        <p:spPr>
          <a:xfrm>
            <a:off x="19530691" y="5562745"/>
            <a:ext cx="3747416" cy="5578051"/>
          </a:xfrm>
          <a:prstGeom prst="rect">
            <a:avLst/>
          </a:prstGeom>
        </p:spPr>
      </p:pic>
    </p:spTree>
    <p:extLst>
      <p:ext uri="{BB962C8B-B14F-4D97-AF65-F5344CB8AC3E}">
        <p14:creationId xmlns:p14="http://schemas.microsoft.com/office/powerpoint/2010/main" val="165546664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oogle Shape;145;p27"/>
          <p:cNvSpPr/>
          <p:nvPr/>
        </p:nvSpPr>
        <p:spPr>
          <a:xfrm>
            <a:off x="0" y="0"/>
            <a:ext cx="24384000" cy="10962872"/>
          </a:xfrm>
          <a:prstGeom prst="rect">
            <a:avLst/>
          </a:prstGeom>
          <a:solidFill>
            <a:srgbClr val="386F40"/>
          </a:solidFill>
          <a:ln w="12700">
            <a:miter lim="400000"/>
          </a:ln>
        </p:spPr>
        <p:txBody>
          <a:bodyPr lIns="50800" tIns="50800" rIns="50800" bIns="50800" anchor="ctr"/>
          <a:lstStyle/>
          <a:p>
            <a:pPr algn="l" defTabSz="2438400">
              <a:defRPr sz="3600">
                <a:solidFill>
                  <a:srgbClr val="000000"/>
                </a:solidFill>
                <a:latin typeface="Arial"/>
                <a:ea typeface="Arial"/>
                <a:cs typeface="Arial"/>
                <a:sym typeface="Arial"/>
              </a:defRPr>
            </a:pPr>
            <a:endParaRPr/>
          </a:p>
        </p:txBody>
      </p:sp>
      <p:pic>
        <p:nvPicPr>
          <p:cNvPr id="152" name="PROW-2014-2020-logo-kolor.jpg" descr="PROW-2014-2020-logo-kolor.jpg"/>
          <p:cNvPicPr>
            <a:picLocks noChangeAspect="1"/>
          </p:cNvPicPr>
          <p:nvPr/>
        </p:nvPicPr>
        <p:blipFill>
          <a:blip r:embed="rId2"/>
          <a:stretch>
            <a:fillRect/>
          </a:stretch>
        </p:blipFill>
        <p:spPr>
          <a:xfrm>
            <a:off x="19028556" y="11091729"/>
            <a:ext cx="2331242" cy="1525544"/>
          </a:xfrm>
          <a:prstGeom prst="rect">
            <a:avLst/>
          </a:prstGeom>
          <a:ln w="12700">
            <a:miter lim="400000"/>
          </a:ln>
        </p:spPr>
      </p:pic>
      <p:pic>
        <p:nvPicPr>
          <p:cNvPr id="153" name="logo_UE_rgb-1.jpg" descr="logo_UE_rgb-1.jpg"/>
          <p:cNvPicPr>
            <a:picLocks noChangeAspect="1"/>
          </p:cNvPicPr>
          <p:nvPr/>
        </p:nvPicPr>
        <p:blipFill>
          <a:blip r:embed="rId3"/>
          <a:srcRect l="63599" t="18350" r="6082" b="18350"/>
          <a:stretch>
            <a:fillRect/>
          </a:stretch>
        </p:blipFill>
        <p:spPr>
          <a:xfrm>
            <a:off x="3330512" y="11345956"/>
            <a:ext cx="1673374" cy="1139648"/>
          </a:xfrm>
          <a:prstGeom prst="rect">
            <a:avLst/>
          </a:prstGeom>
          <a:ln w="12700">
            <a:miter lim="400000"/>
          </a:ln>
        </p:spPr>
      </p:pic>
      <p:sp>
        <p:nvSpPr>
          <p:cNvPr id="154" name="Europejski Fundusz Rolny na rzecz Rozwoju Obszarów Wiejskich: Europa Inwestująca w obszary wiejskie.…"/>
          <p:cNvSpPr txBox="1"/>
          <p:nvPr/>
        </p:nvSpPr>
        <p:spPr>
          <a:xfrm>
            <a:off x="1470990" y="12768944"/>
            <a:ext cx="21442020" cy="947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1600">
                <a:latin typeface="+mn-lt"/>
                <a:ea typeface="+mn-ea"/>
                <a:cs typeface="+mn-cs"/>
                <a:sym typeface="Helvetica Neue"/>
              </a:defRPr>
            </a:pPr>
            <a:r>
              <a:t>Europejski Fundusz Rolny na rzecz Rozwoju Obszarów Wiejskich: Europa Inwestująca w obszary wiejskie. Instytucja Zarządzająca Programem Rozwoju Obszarów Wiejskich na lata 2014–2020 – Minister Rolnictwa i Rozwoju Wsi. </a:t>
            </a:r>
          </a:p>
          <a:p>
            <a:pPr>
              <a:defRPr sz="1600">
                <a:latin typeface="+mn-lt"/>
                <a:ea typeface="+mn-ea"/>
                <a:cs typeface="+mn-cs"/>
                <a:sym typeface="Helvetica Neue"/>
              </a:defRPr>
            </a:pPr>
            <a:r>
              <a:t>Operacja współfinansowana ze środków Unii Europejskiej w ramach Schematu II Pomocy Technicznej Programu Rozwoju Obszarów Wiejskich na lata 2014–2020. </a:t>
            </a:r>
          </a:p>
          <a:p>
            <a:pPr>
              <a:defRPr sz="1600">
                <a:solidFill>
                  <a:srgbClr val="212121"/>
                </a:solidFill>
                <a:latin typeface="Calibri"/>
                <a:ea typeface="Calibri"/>
                <a:cs typeface="Calibri"/>
                <a:sym typeface="Calibri"/>
              </a:defRPr>
            </a:pPr>
            <a:r>
              <a:t>Za treść odpowiada Centrum Doradztwa Rolniczego w Brwinowie Oddział w Warszawie.</a:t>
            </a:r>
          </a:p>
        </p:txBody>
      </p:sp>
      <p:pic>
        <p:nvPicPr>
          <p:cNvPr id="155" name="ksowPodstawoweCOLOR.pdf" descr="ksowPodstawoweCOLOR.pdf"/>
          <p:cNvPicPr>
            <a:picLocks noChangeAspect="1"/>
          </p:cNvPicPr>
          <p:nvPr/>
        </p:nvPicPr>
        <p:blipFill>
          <a:blip r:embed="rId4"/>
          <a:stretch>
            <a:fillRect/>
          </a:stretch>
        </p:blipFill>
        <p:spPr>
          <a:xfrm>
            <a:off x="8399439" y="11290393"/>
            <a:ext cx="3045578" cy="1250953"/>
          </a:xfrm>
          <a:prstGeom prst="rect">
            <a:avLst/>
          </a:prstGeom>
          <a:ln w="12700">
            <a:miter lim="400000"/>
          </a:ln>
        </p:spPr>
      </p:pic>
      <p:pic>
        <p:nvPicPr>
          <p:cNvPr id="156" name="Obrazek" descr="Obrazek"/>
          <p:cNvPicPr>
            <a:picLocks noChangeAspect="1"/>
          </p:cNvPicPr>
          <p:nvPr/>
        </p:nvPicPr>
        <p:blipFill>
          <a:blip r:embed="rId5"/>
          <a:stretch>
            <a:fillRect/>
          </a:stretch>
        </p:blipFill>
        <p:spPr>
          <a:xfrm>
            <a:off x="13749067" y="11345587"/>
            <a:ext cx="1448628" cy="1140567"/>
          </a:xfrm>
          <a:prstGeom prst="rect">
            <a:avLst/>
          </a:prstGeom>
          <a:ln w="12700">
            <a:miter lim="400000"/>
          </a:ln>
        </p:spPr>
      </p:pic>
      <p:pic>
        <p:nvPicPr>
          <p:cNvPr id="157" name="Image" descr="Image"/>
          <p:cNvPicPr>
            <a:picLocks noChangeAspect="1"/>
          </p:cNvPicPr>
          <p:nvPr/>
        </p:nvPicPr>
        <p:blipFill rotWithShape="1">
          <a:blip r:embed="rId6"/>
          <a:srcRect t="7368"/>
          <a:stretch/>
        </p:blipFill>
        <p:spPr>
          <a:xfrm>
            <a:off x="9790645" y="0"/>
            <a:ext cx="4802710" cy="1027727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Duis orci leo, consectetur a felis vel, laoreet sollicitudin urna. Sed in molestie lorem. In id risus blandit, ornare tellus vel, blandit mauris. Aenean rutrum leo at ultricies dapibus."/>
          <p:cNvSpPr txBox="1"/>
          <p:nvPr/>
        </p:nvSpPr>
        <p:spPr>
          <a:xfrm>
            <a:off x="943025" y="4178841"/>
            <a:ext cx="9936469" cy="71667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92500" lnSpcReduction="10000"/>
          </a:bodyPr>
          <a:lstStyle>
            <a:lvl1pPr algn="l" defTabSz="2438400">
              <a:defRPr sz="3000">
                <a:solidFill>
                  <a:srgbClr val="000000"/>
                </a:solidFill>
                <a:latin typeface="Avenir Book"/>
                <a:ea typeface="Avenir Book"/>
                <a:cs typeface="Avenir Book"/>
                <a:sym typeface="Avenir Book"/>
              </a:defRPr>
            </a:lvl1pPr>
          </a:lstStyle>
          <a:p>
            <a:endParaRPr lang="pl-PL" dirty="0"/>
          </a:p>
          <a:p>
            <a:pPr algn="ctr"/>
            <a:r>
              <a:rPr lang="pl-PL" sz="3200" dirty="0"/>
              <a:t>Rozwój lokalny, aktywizacja i integracja społeczna </a:t>
            </a:r>
          </a:p>
          <a:p>
            <a:pPr algn="ctr"/>
            <a:endParaRPr lang="pl-PL" sz="3200" b="1" dirty="0"/>
          </a:p>
          <a:p>
            <a:pPr algn="ctr"/>
            <a:r>
              <a:rPr lang="pl-PL" sz="5000" b="1" dirty="0"/>
              <a:t>WYRÓŻNIENIE</a:t>
            </a:r>
          </a:p>
          <a:p>
            <a:pPr algn="ctr"/>
            <a:endParaRPr lang="pl-PL" dirty="0"/>
          </a:p>
          <a:p>
            <a:pPr algn="ctr"/>
            <a:r>
              <a:rPr lang="pl-PL" sz="4800" dirty="0"/>
              <a:t>Utworzenie obiektu pełniącego funkcje kulturalne poprzez budowę świetlicy</a:t>
            </a:r>
            <a:br>
              <a:rPr lang="pl-PL" sz="4800" dirty="0"/>
            </a:br>
            <a:r>
              <a:rPr lang="pl-PL" sz="4800" dirty="0"/>
              <a:t>w Wymysłowie</a:t>
            </a:r>
            <a:br>
              <a:rPr lang="pl-PL" sz="4700" dirty="0"/>
            </a:br>
            <a:r>
              <a:rPr lang="pl-PL" dirty="0"/>
              <a:t>(Podziałanie PROW 2014-2020</a:t>
            </a:r>
            <a:br>
              <a:rPr lang="pl-PL" dirty="0"/>
            </a:br>
            <a:r>
              <a:rPr lang="pl-PL" dirty="0"/>
              <a:t>7.4 Wsparcie inwestycji w tworzenie, ulepszanie i rozwijanie podstawowych usług lokalnych dla ludności wiejskiej, w tym rekreacji, kultury i powiązanej infrastruktury)</a:t>
            </a:r>
          </a:p>
          <a:p>
            <a:pPr algn="ctr"/>
            <a:endParaRPr lang="pl-PL" sz="4700" dirty="0"/>
          </a:p>
          <a:p>
            <a:pPr algn="ctr"/>
            <a:r>
              <a:rPr lang="pl-PL" sz="4700" dirty="0"/>
              <a:t>Gmina Kunów</a:t>
            </a:r>
            <a:br>
              <a:rPr lang="pl-PL" sz="4700" dirty="0"/>
            </a:br>
            <a:r>
              <a:rPr lang="pl-PL" i="1" dirty="0"/>
              <a:t>(województwo świętokrzyskie)</a:t>
            </a:r>
            <a:endParaRPr lang="pl-PL" dirty="0"/>
          </a:p>
          <a:p>
            <a:pPr algn="ctr"/>
            <a:endParaRPr lang="pl-PL" sz="4700" dirty="0"/>
          </a:p>
          <a:p>
            <a:endParaRPr lang="pl-PL" dirty="0"/>
          </a:p>
          <a:p>
            <a:endParaRPr lang="pl-PL" dirty="0"/>
          </a:p>
          <a:p>
            <a:endParaRPr lang="pl-PL" dirty="0"/>
          </a:p>
        </p:txBody>
      </p:sp>
      <p:sp>
        <p:nvSpPr>
          <p:cNvPr id="194" name="Duis orci leo"/>
          <p:cNvSpPr txBox="1"/>
          <p:nvPr/>
        </p:nvSpPr>
        <p:spPr>
          <a:xfrm>
            <a:off x="1211262" y="3246034"/>
            <a:ext cx="8824835" cy="930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gn="l" defTabSz="2438400">
              <a:defRPr sz="4000">
                <a:solidFill>
                  <a:srgbClr val="000000"/>
                </a:solidFill>
                <a:latin typeface="Avenir Black"/>
                <a:ea typeface="Avenir Black"/>
                <a:cs typeface="Avenir Black"/>
                <a:sym typeface="Avenir Black"/>
              </a:defRPr>
            </a:lvl1pPr>
          </a:lstStyle>
          <a:p>
            <a:pPr algn="ctr"/>
            <a:r>
              <a:rPr lang="pl-PL" sz="5000" dirty="0"/>
              <a:t>Kategoria II</a:t>
            </a:r>
          </a:p>
        </p:txBody>
      </p:sp>
      <p:pic>
        <p:nvPicPr>
          <p:cNvPr id="13" name="Obrazek" descr="Obrazek">
            <a:extLst>
              <a:ext uri="{FF2B5EF4-FFF2-40B4-BE49-F238E27FC236}">
                <a16:creationId xmlns:a16="http://schemas.microsoft.com/office/drawing/2014/main" id="{3C00AFEA-BB3E-DF8E-EE31-F7478BA88273}"/>
              </a:ext>
            </a:extLst>
          </p:cNvPr>
          <p:cNvPicPr>
            <a:picLocks noChangeAspect="1"/>
          </p:cNvPicPr>
          <p:nvPr/>
        </p:nvPicPr>
        <p:blipFill>
          <a:blip r:embed="rId2"/>
          <a:stretch>
            <a:fillRect/>
          </a:stretch>
        </p:blipFill>
        <p:spPr>
          <a:xfrm>
            <a:off x="0" y="942480"/>
            <a:ext cx="24384000" cy="1353205"/>
          </a:xfrm>
          <a:prstGeom prst="rect">
            <a:avLst/>
          </a:prstGeom>
          <a:ln w="12700">
            <a:miter lim="400000"/>
          </a:ln>
        </p:spPr>
      </p:pic>
      <p:sp>
        <p:nvSpPr>
          <p:cNvPr id="14" name="SPOTKANIE  KOBIET WIEJSKICH  „KOBIETY TO DOBRY  KLIMAT”">
            <a:extLst>
              <a:ext uri="{FF2B5EF4-FFF2-40B4-BE49-F238E27FC236}">
                <a16:creationId xmlns:a16="http://schemas.microsoft.com/office/drawing/2014/main" id="{76AC5568-5244-3DAD-AA6F-54574C5F30A7}"/>
              </a:ext>
            </a:extLst>
          </p:cNvPr>
          <p:cNvSpPr txBox="1"/>
          <p:nvPr/>
        </p:nvSpPr>
        <p:spPr>
          <a:xfrm>
            <a:off x="1072663" y="1167933"/>
            <a:ext cx="17606548" cy="930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l" defTabSz="2438400">
              <a:defRPr sz="4500">
                <a:solidFill>
                  <a:srgbClr val="FFFFFF"/>
                </a:solidFill>
                <a:latin typeface="Avenir Black"/>
                <a:ea typeface="Avenir Black"/>
                <a:cs typeface="Avenir Black"/>
                <a:sym typeface="Avenir Black"/>
              </a:defRPr>
            </a:lvl1pPr>
          </a:lstStyle>
          <a:p>
            <a:r>
              <a:rPr lang="pl-PL" dirty="0"/>
              <a:t>Przyjazna Wieś</a:t>
            </a:r>
            <a:r>
              <a:rPr lang="en-US" dirty="0"/>
              <a:t> </a:t>
            </a:r>
            <a:endParaRPr dirty="0"/>
          </a:p>
        </p:txBody>
      </p:sp>
      <p:sp>
        <p:nvSpPr>
          <p:cNvPr id="16" name="Linia">
            <a:extLst>
              <a:ext uri="{FF2B5EF4-FFF2-40B4-BE49-F238E27FC236}">
                <a16:creationId xmlns:a16="http://schemas.microsoft.com/office/drawing/2014/main" id="{BE49EA64-8B09-21AA-5858-2F8C012E7A56}"/>
              </a:ext>
            </a:extLst>
          </p:cNvPr>
          <p:cNvSpPr/>
          <p:nvPr/>
        </p:nvSpPr>
        <p:spPr>
          <a:xfrm flipV="1">
            <a:off x="1072663" y="2575204"/>
            <a:ext cx="22350040" cy="27320"/>
          </a:xfrm>
          <a:prstGeom prst="line">
            <a:avLst/>
          </a:prstGeom>
          <a:ln w="25400">
            <a:solidFill>
              <a:srgbClr val="448F4A"/>
            </a:solidFill>
          </a:ln>
        </p:spPr>
        <p:txBody>
          <a:bodyPr lIns="45718" tIns="45718" rIns="45718" bIns="45718"/>
          <a:lstStyle/>
          <a:p>
            <a:endParaRPr/>
          </a:p>
        </p:txBody>
      </p:sp>
      <p:pic>
        <p:nvPicPr>
          <p:cNvPr id="17" name="Obrazek" descr="Obrazek">
            <a:extLst>
              <a:ext uri="{FF2B5EF4-FFF2-40B4-BE49-F238E27FC236}">
                <a16:creationId xmlns:a16="http://schemas.microsoft.com/office/drawing/2014/main" id="{C3A65967-BBE6-5031-79F7-E45F68FDD58E}"/>
              </a:ext>
            </a:extLst>
          </p:cNvPr>
          <p:cNvPicPr>
            <a:picLocks noChangeAspect="1"/>
          </p:cNvPicPr>
          <p:nvPr/>
        </p:nvPicPr>
        <p:blipFill rotWithShape="1">
          <a:blip r:embed="rId3"/>
          <a:srcRect l="-8460" t="-4484" r="-7397" b="23960"/>
          <a:stretch/>
        </p:blipFill>
        <p:spPr>
          <a:xfrm>
            <a:off x="21758710" y="289048"/>
            <a:ext cx="1663992" cy="2182691"/>
          </a:xfrm>
          <a:prstGeom prst="rect">
            <a:avLst/>
          </a:prstGeom>
          <a:solidFill>
            <a:schemeClr val="bg1"/>
          </a:solidFill>
          <a:ln w="12700">
            <a:miter lim="400000"/>
          </a:ln>
        </p:spPr>
      </p:pic>
      <p:pic>
        <p:nvPicPr>
          <p:cNvPr id="8" name="PROW-2014-2020-logo-kolor.jpg" descr="PROW-2014-2020-logo-kolor.jpg">
            <a:extLst>
              <a:ext uri="{FF2B5EF4-FFF2-40B4-BE49-F238E27FC236}">
                <a16:creationId xmlns:a16="http://schemas.microsoft.com/office/drawing/2014/main" id="{078C41D1-A103-B366-A6D5-E4FB7DBBBFE4}"/>
              </a:ext>
            </a:extLst>
          </p:cNvPr>
          <p:cNvPicPr>
            <a:picLocks noChangeAspect="1"/>
          </p:cNvPicPr>
          <p:nvPr/>
        </p:nvPicPr>
        <p:blipFill>
          <a:blip r:embed="rId4"/>
          <a:stretch>
            <a:fillRect/>
          </a:stretch>
        </p:blipFill>
        <p:spPr>
          <a:xfrm>
            <a:off x="19028557" y="11091729"/>
            <a:ext cx="2331241" cy="1525543"/>
          </a:xfrm>
          <a:prstGeom prst="rect">
            <a:avLst/>
          </a:prstGeom>
          <a:ln w="12700">
            <a:miter lim="400000"/>
          </a:ln>
        </p:spPr>
      </p:pic>
      <p:pic>
        <p:nvPicPr>
          <p:cNvPr id="9" name="logo_UE_rgb-1.jpg" descr="logo_UE_rgb-1.jpg">
            <a:extLst>
              <a:ext uri="{FF2B5EF4-FFF2-40B4-BE49-F238E27FC236}">
                <a16:creationId xmlns:a16="http://schemas.microsoft.com/office/drawing/2014/main" id="{50C4853D-CC2C-C4AD-5557-CD6BFFA9B7AB}"/>
              </a:ext>
            </a:extLst>
          </p:cNvPr>
          <p:cNvPicPr>
            <a:picLocks noChangeAspect="1"/>
          </p:cNvPicPr>
          <p:nvPr/>
        </p:nvPicPr>
        <p:blipFill>
          <a:blip r:embed="rId5"/>
          <a:srcRect l="63599" t="18350" r="6082" b="18350"/>
          <a:stretch>
            <a:fillRect/>
          </a:stretch>
        </p:blipFill>
        <p:spPr>
          <a:xfrm>
            <a:off x="3330513" y="11345956"/>
            <a:ext cx="1673373" cy="1139647"/>
          </a:xfrm>
          <a:prstGeom prst="rect">
            <a:avLst/>
          </a:prstGeom>
          <a:ln w="12700">
            <a:miter lim="400000"/>
          </a:ln>
        </p:spPr>
      </p:pic>
      <p:sp>
        <p:nvSpPr>
          <p:cNvPr id="10" name="Europejski Fundusz Rolny na rzecz Rozwoju Obszarów Wiejskich: Europa Inwestująca w obszary wiejskie.…">
            <a:extLst>
              <a:ext uri="{FF2B5EF4-FFF2-40B4-BE49-F238E27FC236}">
                <a16:creationId xmlns:a16="http://schemas.microsoft.com/office/drawing/2014/main" id="{C58B113B-A081-97BF-AC7D-D8FB945C2568}"/>
              </a:ext>
            </a:extLst>
          </p:cNvPr>
          <p:cNvSpPr txBox="1"/>
          <p:nvPr/>
        </p:nvSpPr>
        <p:spPr>
          <a:xfrm>
            <a:off x="1470990" y="12768945"/>
            <a:ext cx="21442020" cy="9470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a:defRPr sz="1600"/>
            </a:pPr>
            <a:r>
              <a:rPr lang="pl-PL" dirty="0"/>
              <a:t>Europejski Fundusz Rolny na rzecz Rozwoju Obszarów Wiejskich: Europa Inwestująca w obszary wiejskie. Instytucja Zarządzająca Programem Rozwoju Obszarów Wiejskich na lata 2014–2020 – Minister Rolnictwa i Rozwoju Wsi. </a:t>
            </a:r>
          </a:p>
          <a:p>
            <a:pPr>
              <a:defRPr sz="1600"/>
            </a:pPr>
            <a:r>
              <a:rPr lang="pl-PL" dirty="0"/>
              <a:t>Operacja współfinansowana ze środków Unii Europejskiej w ramach Schematu II Pomocy Technicznej Programu Rozwoju Obszarów Wiejskich na lata 2014–2020. </a:t>
            </a:r>
          </a:p>
        </p:txBody>
      </p:sp>
      <p:pic>
        <p:nvPicPr>
          <p:cNvPr id="11" name="ksowPodstawoweCOLOR.pdf" descr="ksowPodstawoweCOLOR.pdf">
            <a:extLst>
              <a:ext uri="{FF2B5EF4-FFF2-40B4-BE49-F238E27FC236}">
                <a16:creationId xmlns:a16="http://schemas.microsoft.com/office/drawing/2014/main" id="{0D91ACC1-4A68-0FFA-C0B4-BE625E5CAF0D}"/>
              </a:ext>
            </a:extLst>
          </p:cNvPr>
          <p:cNvPicPr>
            <a:picLocks noChangeAspect="1"/>
          </p:cNvPicPr>
          <p:nvPr/>
        </p:nvPicPr>
        <p:blipFill>
          <a:blip r:embed="rId6"/>
          <a:stretch>
            <a:fillRect/>
          </a:stretch>
        </p:blipFill>
        <p:spPr>
          <a:xfrm>
            <a:off x="8399439" y="11290393"/>
            <a:ext cx="3045577" cy="1250952"/>
          </a:xfrm>
          <a:prstGeom prst="rect">
            <a:avLst/>
          </a:prstGeom>
          <a:ln w="12700">
            <a:miter lim="400000"/>
          </a:ln>
        </p:spPr>
      </p:pic>
      <p:pic>
        <p:nvPicPr>
          <p:cNvPr id="15" name="Obrazek" descr="Obrazek">
            <a:extLst>
              <a:ext uri="{FF2B5EF4-FFF2-40B4-BE49-F238E27FC236}">
                <a16:creationId xmlns:a16="http://schemas.microsoft.com/office/drawing/2014/main" id="{F7AD955F-7782-1B7A-13B1-38073C597C32}"/>
              </a:ext>
            </a:extLst>
          </p:cNvPr>
          <p:cNvPicPr>
            <a:picLocks noChangeAspect="1"/>
          </p:cNvPicPr>
          <p:nvPr/>
        </p:nvPicPr>
        <p:blipFill>
          <a:blip r:embed="rId7"/>
          <a:stretch>
            <a:fillRect/>
          </a:stretch>
        </p:blipFill>
        <p:spPr>
          <a:xfrm>
            <a:off x="13749068" y="11345587"/>
            <a:ext cx="1448627" cy="1140566"/>
          </a:xfrm>
          <a:prstGeom prst="rect">
            <a:avLst/>
          </a:prstGeom>
          <a:ln w="12700">
            <a:miter lim="400000"/>
          </a:ln>
        </p:spPr>
      </p:pic>
      <p:pic>
        <p:nvPicPr>
          <p:cNvPr id="3" name="Obraz 2">
            <a:extLst>
              <a:ext uri="{FF2B5EF4-FFF2-40B4-BE49-F238E27FC236}">
                <a16:creationId xmlns:a16="http://schemas.microsoft.com/office/drawing/2014/main" id="{BAC90C18-0574-F6FE-634A-1CED8070BF61}"/>
              </a:ext>
            </a:extLst>
          </p:cNvPr>
          <p:cNvPicPr>
            <a:picLocks noChangeAspect="1"/>
          </p:cNvPicPr>
          <p:nvPr/>
        </p:nvPicPr>
        <p:blipFill>
          <a:blip r:embed="rId8"/>
          <a:stretch>
            <a:fillRect/>
          </a:stretch>
        </p:blipFill>
        <p:spPr>
          <a:xfrm>
            <a:off x="11445016" y="3210148"/>
            <a:ext cx="5406070" cy="4023484"/>
          </a:xfrm>
          <a:prstGeom prst="rect">
            <a:avLst/>
          </a:prstGeom>
        </p:spPr>
      </p:pic>
      <p:pic>
        <p:nvPicPr>
          <p:cNvPr id="5" name="Obraz 4">
            <a:extLst>
              <a:ext uri="{FF2B5EF4-FFF2-40B4-BE49-F238E27FC236}">
                <a16:creationId xmlns:a16="http://schemas.microsoft.com/office/drawing/2014/main" id="{588E80AB-E3F5-32D5-8A66-2CB7865D3AAA}"/>
              </a:ext>
            </a:extLst>
          </p:cNvPr>
          <p:cNvPicPr>
            <a:picLocks noChangeAspect="1"/>
          </p:cNvPicPr>
          <p:nvPr/>
        </p:nvPicPr>
        <p:blipFill>
          <a:blip r:embed="rId9"/>
          <a:stretch>
            <a:fillRect/>
          </a:stretch>
        </p:blipFill>
        <p:spPr>
          <a:xfrm>
            <a:off x="17563050" y="3125171"/>
            <a:ext cx="5572959" cy="4147691"/>
          </a:xfrm>
          <a:prstGeom prst="rect">
            <a:avLst/>
          </a:prstGeom>
        </p:spPr>
      </p:pic>
      <p:pic>
        <p:nvPicPr>
          <p:cNvPr id="7" name="Obraz 6">
            <a:extLst>
              <a:ext uri="{FF2B5EF4-FFF2-40B4-BE49-F238E27FC236}">
                <a16:creationId xmlns:a16="http://schemas.microsoft.com/office/drawing/2014/main" id="{BDAF75BF-8DC5-7429-0B02-5CB390F61F7F}"/>
              </a:ext>
            </a:extLst>
          </p:cNvPr>
          <p:cNvPicPr>
            <a:picLocks noChangeAspect="1"/>
          </p:cNvPicPr>
          <p:nvPr/>
        </p:nvPicPr>
        <p:blipFill>
          <a:blip r:embed="rId10"/>
          <a:stretch>
            <a:fillRect/>
          </a:stretch>
        </p:blipFill>
        <p:spPr>
          <a:xfrm>
            <a:off x="14840570" y="7526353"/>
            <a:ext cx="4791038" cy="3565743"/>
          </a:xfrm>
          <a:prstGeom prst="rect">
            <a:avLst/>
          </a:prstGeom>
        </p:spPr>
      </p:pic>
    </p:spTree>
    <p:extLst>
      <p:ext uri="{BB962C8B-B14F-4D97-AF65-F5344CB8AC3E}">
        <p14:creationId xmlns:p14="http://schemas.microsoft.com/office/powerpoint/2010/main" val="347222871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Obrazek" descr="Obrazek"/>
          <p:cNvPicPr>
            <a:picLocks noChangeAspect="1"/>
          </p:cNvPicPr>
          <p:nvPr/>
        </p:nvPicPr>
        <p:blipFill>
          <a:blip r:embed="rId2"/>
          <a:stretch>
            <a:fillRect/>
          </a:stretch>
        </p:blipFill>
        <p:spPr>
          <a:xfrm>
            <a:off x="1062841" y="6240091"/>
            <a:ext cx="22200571" cy="617909"/>
          </a:xfrm>
          <a:prstGeom prst="rect">
            <a:avLst/>
          </a:prstGeom>
          <a:ln w="12700">
            <a:miter lim="400000"/>
          </a:ln>
        </p:spPr>
      </p:pic>
      <p:sp>
        <p:nvSpPr>
          <p:cNvPr id="178" name="Linia"/>
          <p:cNvSpPr/>
          <p:nvPr/>
        </p:nvSpPr>
        <p:spPr>
          <a:xfrm>
            <a:off x="1103312" y="7149278"/>
            <a:ext cx="22160099" cy="0"/>
          </a:xfrm>
          <a:prstGeom prst="line">
            <a:avLst/>
          </a:prstGeom>
          <a:ln w="25400">
            <a:solidFill>
              <a:srgbClr val="448F4A"/>
            </a:solidFill>
          </a:ln>
        </p:spPr>
        <p:txBody>
          <a:bodyPr lIns="45718" tIns="45718" rIns="45718" bIns="45718"/>
          <a:lstStyle/>
          <a:p>
            <a:endParaRPr/>
          </a:p>
        </p:txBody>
      </p:sp>
      <p:pic>
        <p:nvPicPr>
          <p:cNvPr id="179" name="Obrazek" descr="Obrazek"/>
          <p:cNvPicPr>
            <a:picLocks noChangeAspect="1"/>
          </p:cNvPicPr>
          <p:nvPr/>
        </p:nvPicPr>
        <p:blipFill>
          <a:blip r:embed="rId3"/>
          <a:stretch>
            <a:fillRect/>
          </a:stretch>
        </p:blipFill>
        <p:spPr>
          <a:xfrm>
            <a:off x="21134930" y="1637059"/>
            <a:ext cx="2145757" cy="4049667"/>
          </a:xfrm>
          <a:prstGeom prst="rect">
            <a:avLst/>
          </a:prstGeom>
          <a:ln w="12700">
            <a:miter lim="400000"/>
          </a:ln>
        </p:spPr>
      </p:pic>
      <p:sp>
        <p:nvSpPr>
          <p:cNvPr id="180" name="SPOTKANIE  KOBIET WIEJSKICH  „KOBIETY TO DOBRY  KLIMAT”"/>
          <p:cNvSpPr txBox="1"/>
          <p:nvPr/>
        </p:nvSpPr>
        <p:spPr>
          <a:xfrm>
            <a:off x="1103313" y="4989909"/>
            <a:ext cx="18229416" cy="9636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gn="l" defTabSz="975360">
              <a:defRPr sz="6000">
                <a:solidFill>
                  <a:srgbClr val="386F40"/>
                </a:solidFill>
                <a:latin typeface="Avenir Black"/>
                <a:ea typeface="Avenir Black"/>
                <a:cs typeface="Avenir Black"/>
                <a:sym typeface="Avenir Black"/>
              </a:defRPr>
            </a:lvl1pPr>
          </a:lstStyle>
          <a:p>
            <a:r>
              <a:rPr lang="pl-PL" dirty="0"/>
              <a:t>Przyjazna wieś</a:t>
            </a:r>
            <a:r>
              <a:rPr lang="en-US" dirty="0"/>
              <a:t> </a:t>
            </a:r>
            <a:endParaRPr dirty="0"/>
          </a:p>
        </p:txBody>
      </p:sp>
      <p:sp>
        <p:nvSpPr>
          <p:cNvPr id="181" name="Pellentesque nec maximus quam, interdum mollis leo. Orci varius natoque penatibus et magnis dis parturient montes, nascetur ridiculus mus. Nam sit amet sodales magna. Vestibulum eu magna accumsan, rhoncus sapien volutpat, accumsan dui. Quisque non metus "/>
          <p:cNvSpPr txBox="1"/>
          <p:nvPr/>
        </p:nvSpPr>
        <p:spPr>
          <a:xfrm>
            <a:off x="1121309" y="7411365"/>
            <a:ext cx="22142101" cy="1531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gn="l" defTabSz="2438400">
              <a:defRPr sz="3600">
                <a:solidFill>
                  <a:srgbClr val="000000"/>
                </a:solidFill>
                <a:latin typeface="Avenir Book"/>
                <a:ea typeface="Avenir Book"/>
                <a:cs typeface="Avenir Book"/>
                <a:sym typeface="Avenir Book"/>
              </a:defRPr>
            </a:lvl1pPr>
          </a:lstStyle>
          <a:p>
            <a:r>
              <a:rPr lang="pl-PL" dirty="0">
                <a:solidFill>
                  <a:srgbClr val="212121"/>
                </a:solidFill>
                <a:latin typeface="Source Sans Pro" panose="020B0503030403020204" pitchFamily="34" charset="0"/>
              </a:rPr>
              <a:t>O</a:t>
            </a:r>
            <a:r>
              <a:rPr lang="pl-PL" b="0" i="0" dirty="0">
                <a:solidFill>
                  <a:srgbClr val="212121"/>
                </a:solidFill>
                <a:effectLst/>
                <a:latin typeface="Source Sans Pro" panose="020B0503030403020204" pitchFamily="34" charset="0"/>
              </a:rPr>
              <a:t>ryginalne projekty i inspirujące inicjatywy, które miały pozytywny wpływ na polskie gospodarstwa rolne, przyczyniły się do ochrony środowiska i klimatu, a także wspierają rozwój lokalnych społeczności. </a:t>
            </a:r>
            <a:endParaRPr lang="pl-PL" dirty="0"/>
          </a:p>
        </p:txBody>
      </p:sp>
      <p:pic>
        <p:nvPicPr>
          <p:cNvPr id="8" name="PROW-2014-2020-logo-kolor.jpg" descr="PROW-2014-2020-logo-kolor.jpg">
            <a:extLst>
              <a:ext uri="{FF2B5EF4-FFF2-40B4-BE49-F238E27FC236}">
                <a16:creationId xmlns:a16="http://schemas.microsoft.com/office/drawing/2014/main" id="{7F2435BE-6FD8-4D22-66EB-AC5CF4F8106F}"/>
              </a:ext>
            </a:extLst>
          </p:cNvPr>
          <p:cNvPicPr>
            <a:picLocks noChangeAspect="1"/>
          </p:cNvPicPr>
          <p:nvPr/>
        </p:nvPicPr>
        <p:blipFill>
          <a:blip r:embed="rId4"/>
          <a:stretch>
            <a:fillRect/>
          </a:stretch>
        </p:blipFill>
        <p:spPr>
          <a:xfrm>
            <a:off x="19028557" y="11091729"/>
            <a:ext cx="2331241" cy="1525543"/>
          </a:xfrm>
          <a:prstGeom prst="rect">
            <a:avLst/>
          </a:prstGeom>
          <a:ln w="12700">
            <a:miter lim="400000"/>
          </a:ln>
        </p:spPr>
      </p:pic>
      <p:pic>
        <p:nvPicPr>
          <p:cNvPr id="9" name="logo_UE_rgb-1.jpg" descr="logo_UE_rgb-1.jpg">
            <a:extLst>
              <a:ext uri="{FF2B5EF4-FFF2-40B4-BE49-F238E27FC236}">
                <a16:creationId xmlns:a16="http://schemas.microsoft.com/office/drawing/2014/main" id="{315EA127-22D3-987C-AAC8-8F4C37907871}"/>
              </a:ext>
            </a:extLst>
          </p:cNvPr>
          <p:cNvPicPr>
            <a:picLocks noChangeAspect="1"/>
          </p:cNvPicPr>
          <p:nvPr/>
        </p:nvPicPr>
        <p:blipFill>
          <a:blip r:embed="rId5"/>
          <a:srcRect l="63599" t="18350" r="6082" b="18350"/>
          <a:stretch>
            <a:fillRect/>
          </a:stretch>
        </p:blipFill>
        <p:spPr>
          <a:xfrm>
            <a:off x="3330513" y="11345956"/>
            <a:ext cx="1673373" cy="1139647"/>
          </a:xfrm>
          <a:prstGeom prst="rect">
            <a:avLst/>
          </a:prstGeom>
          <a:ln w="12700">
            <a:miter lim="400000"/>
          </a:ln>
        </p:spPr>
      </p:pic>
      <p:sp>
        <p:nvSpPr>
          <p:cNvPr id="10" name="Europejski Fundusz Rolny na rzecz Rozwoju Obszarów Wiejskich: Europa Inwestująca w obszary wiejskie.…">
            <a:extLst>
              <a:ext uri="{FF2B5EF4-FFF2-40B4-BE49-F238E27FC236}">
                <a16:creationId xmlns:a16="http://schemas.microsoft.com/office/drawing/2014/main" id="{047FA878-2A7D-3A68-7060-7F09D657B883}"/>
              </a:ext>
            </a:extLst>
          </p:cNvPr>
          <p:cNvSpPr txBox="1"/>
          <p:nvPr/>
        </p:nvSpPr>
        <p:spPr>
          <a:xfrm>
            <a:off x="1470990" y="12768945"/>
            <a:ext cx="21442020" cy="947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1600"/>
            </a:pPr>
            <a:r>
              <a:rPr lang="pl-PL" dirty="0"/>
              <a:t>Europejski Fundusz Rolny na rzecz Rozwoju Obszarów Wiejskich: Europa Inwestująca w obszary wiejskie. Instytucja Zarządzająca Programem Rozwoju Obszarów Wiejskich na lata 2014–2020 – Minister Rolnictwa i Rozwoju Wsi. </a:t>
            </a:r>
          </a:p>
          <a:p>
            <a:pPr>
              <a:defRPr sz="1600"/>
            </a:pPr>
            <a:r>
              <a:rPr lang="pl-PL" dirty="0"/>
              <a:t>Operacja współfinansowana ze środków Unii Europejskiej w ramach Schematu II Pomocy Technicznej Programu Rozwoju Obszarów Wiejskich na lata 2014–2020. </a:t>
            </a:r>
            <a:endParaRPr lang="en-US" dirty="0"/>
          </a:p>
          <a:p>
            <a:pPr>
              <a:defRPr sz="1600"/>
            </a:pPr>
            <a:r>
              <a:rPr lang="pl-PL" sz="1600" dirty="0"/>
              <a:t>Za treść odpowiada Centrum Doradztwa Rolniczego w Brwinowie Oddział w Warszawie.</a:t>
            </a:r>
          </a:p>
          <a:p>
            <a:pPr>
              <a:defRPr sz="1600"/>
            </a:pPr>
            <a:endParaRPr lang="pl-PL" dirty="0"/>
          </a:p>
        </p:txBody>
      </p:sp>
      <p:pic>
        <p:nvPicPr>
          <p:cNvPr id="11" name="ksowPodstawoweCOLOR.pdf" descr="ksowPodstawoweCOLOR.pdf">
            <a:extLst>
              <a:ext uri="{FF2B5EF4-FFF2-40B4-BE49-F238E27FC236}">
                <a16:creationId xmlns:a16="http://schemas.microsoft.com/office/drawing/2014/main" id="{0947AD13-084A-A5F2-0A8C-F9F222E357D0}"/>
              </a:ext>
            </a:extLst>
          </p:cNvPr>
          <p:cNvPicPr>
            <a:picLocks noChangeAspect="1"/>
          </p:cNvPicPr>
          <p:nvPr/>
        </p:nvPicPr>
        <p:blipFill>
          <a:blip r:embed="rId6"/>
          <a:stretch>
            <a:fillRect/>
          </a:stretch>
        </p:blipFill>
        <p:spPr>
          <a:xfrm>
            <a:off x="8399439" y="11290393"/>
            <a:ext cx="3045577" cy="1250952"/>
          </a:xfrm>
          <a:prstGeom prst="rect">
            <a:avLst/>
          </a:prstGeom>
          <a:ln w="12700">
            <a:miter lim="400000"/>
          </a:ln>
        </p:spPr>
      </p:pic>
      <p:pic>
        <p:nvPicPr>
          <p:cNvPr id="12" name="Obrazek" descr="Obrazek">
            <a:extLst>
              <a:ext uri="{FF2B5EF4-FFF2-40B4-BE49-F238E27FC236}">
                <a16:creationId xmlns:a16="http://schemas.microsoft.com/office/drawing/2014/main" id="{CA992685-FA88-D60E-65D8-02C22C2F43F6}"/>
              </a:ext>
            </a:extLst>
          </p:cNvPr>
          <p:cNvPicPr>
            <a:picLocks noChangeAspect="1"/>
          </p:cNvPicPr>
          <p:nvPr/>
        </p:nvPicPr>
        <p:blipFill>
          <a:blip r:embed="rId7"/>
          <a:stretch>
            <a:fillRect/>
          </a:stretch>
        </p:blipFill>
        <p:spPr>
          <a:xfrm>
            <a:off x="13749068" y="11345587"/>
            <a:ext cx="1448627" cy="1140566"/>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oogle Shape;145;p27"/>
          <p:cNvSpPr/>
          <p:nvPr/>
        </p:nvSpPr>
        <p:spPr>
          <a:xfrm>
            <a:off x="0" y="0"/>
            <a:ext cx="24384000" cy="10962872"/>
          </a:xfrm>
          <a:prstGeom prst="rect">
            <a:avLst/>
          </a:prstGeom>
          <a:solidFill>
            <a:srgbClr val="386F40"/>
          </a:solidFill>
          <a:ln w="12700">
            <a:miter lim="400000"/>
          </a:ln>
        </p:spPr>
        <p:txBody>
          <a:bodyPr lIns="50800" tIns="50800" rIns="50800" bIns="50800" anchor="ctr"/>
          <a:lstStyle/>
          <a:p>
            <a:pPr algn="l" defTabSz="2438400">
              <a:defRPr sz="3600">
                <a:solidFill>
                  <a:srgbClr val="000000"/>
                </a:solidFill>
                <a:latin typeface="Arial"/>
                <a:ea typeface="Arial"/>
                <a:cs typeface="Arial"/>
                <a:sym typeface="Arial"/>
              </a:defRPr>
            </a:pPr>
            <a:endParaRPr/>
          </a:p>
        </p:txBody>
      </p:sp>
      <p:pic>
        <p:nvPicPr>
          <p:cNvPr id="152" name="PROW-2014-2020-logo-kolor.jpg" descr="PROW-2014-2020-logo-kolor.jpg"/>
          <p:cNvPicPr>
            <a:picLocks noChangeAspect="1"/>
          </p:cNvPicPr>
          <p:nvPr/>
        </p:nvPicPr>
        <p:blipFill>
          <a:blip r:embed="rId2"/>
          <a:stretch>
            <a:fillRect/>
          </a:stretch>
        </p:blipFill>
        <p:spPr>
          <a:xfrm>
            <a:off x="19028556" y="11091729"/>
            <a:ext cx="2331242" cy="1525544"/>
          </a:xfrm>
          <a:prstGeom prst="rect">
            <a:avLst/>
          </a:prstGeom>
          <a:ln w="12700">
            <a:miter lim="400000"/>
          </a:ln>
        </p:spPr>
      </p:pic>
      <p:pic>
        <p:nvPicPr>
          <p:cNvPr id="153" name="logo_UE_rgb-1.jpg" descr="logo_UE_rgb-1.jpg"/>
          <p:cNvPicPr>
            <a:picLocks noChangeAspect="1"/>
          </p:cNvPicPr>
          <p:nvPr/>
        </p:nvPicPr>
        <p:blipFill>
          <a:blip r:embed="rId3"/>
          <a:srcRect l="63599" t="18350" r="6082" b="18350"/>
          <a:stretch>
            <a:fillRect/>
          </a:stretch>
        </p:blipFill>
        <p:spPr>
          <a:xfrm>
            <a:off x="3330512" y="11345956"/>
            <a:ext cx="1673374" cy="1139648"/>
          </a:xfrm>
          <a:prstGeom prst="rect">
            <a:avLst/>
          </a:prstGeom>
          <a:ln w="12700">
            <a:miter lim="400000"/>
          </a:ln>
        </p:spPr>
      </p:pic>
      <p:sp>
        <p:nvSpPr>
          <p:cNvPr id="154" name="Europejski Fundusz Rolny na rzecz Rozwoju Obszarów Wiejskich: Europa Inwestująca w obszary wiejskie.…"/>
          <p:cNvSpPr txBox="1"/>
          <p:nvPr/>
        </p:nvSpPr>
        <p:spPr>
          <a:xfrm>
            <a:off x="1470990" y="12768944"/>
            <a:ext cx="21442020" cy="947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1600">
                <a:latin typeface="+mn-lt"/>
                <a:ea typeface="+mn-ea"/>
                <a:cs typeface="+mn-cs"/>
                <a:sym typeface="Helvetica Neue"/>
              </a:defRPr>
            </a:pPr>
            <a:r>
              <a:t>Europejski Fundusz Rolny na rzecz Rozwoju Obszarów Wiejskich: Europa Inwestująca w obszary wiejskie. Instytucja Zarządzająca Programem Rozwoju Obszarów Wiejskich na lata 2014–2020 – Minister Rolnictwa i Rozwoju Wsi. </a:t>
            </a:r>
          </a:p>
          <a:p>
            <a:pPr>
              <a:defRPr sz="1600">
                <a:latin typeface="+mn-lt"/>
                <a:ea typeface="+mn-ea"/>
                <a:cs typeface="+mn-cs"/>
                <a:sym typeface="Helvetica Neue"/>
              </a:defRPr>
            </a:pPr>
            <a:r>
              <a:t>Operacja współfinansowana ze środków Unii Europejskiej w ramach Schematu II Pomocy Technicznej Programu Rozwoju Obszarów Wiejskich na lata 2014–2020. </a:t>
            </a:r>
          </a:p>
          <a:p>
            <a:pPr>
              <a:defRPr sz="1600">
                <a:solidFill>
                  <a:srgbClr val="212121"/>
                </a:solidFill>
                <a:latin typeface="Calibri"/>
                <a:ea typeface="Calibri"/>
                <a:cs typeface="Calibri"/>
                <a:sym typeface="Calibri"/>
              </a:defRPr>
            </a:pPr>
            <a:r>
              <a:t>Za treść odpowiada Centrum Doradztwa Rolniczego w Brwinowie Oddział w Warszawie.</a:t>
            </a:r>
          </a:p>
        </p:txBody>
      </p:sp>
      <p:pic>
        <p:nvPicPr>
          <p:cNvPr id="155" name="ksowPodstawoweCOLOR.pdf" descr="ksowPodstawoweCOLOR.pdf"/>
          <p:cNvPicPr>
            <a:picLocks noChangeAspect="1"/>
          </p:cNvPicPr>
          <p:nvPr/>
        </p:nvPicPr>
        <p:blipFill>
          <a:blip r:embed="rId4"/>
          <a:stretch>
            <a:fillRect/>
          </a:stretch>
        </p:blipFill>
        <p:spPr>
          <a:xfrm>
            <a:off x="8399439" y="11290393"/>
            <a:ext cx="3045578" cy="1250953"/>
          </a:xfrm>
          <a:prstGeom prst="rect">
            <a:avLst/>
          </a:prstGeom>
          <a:ln w="12700">
            <a:miter lim="400000"/>
          </a:ln>
        </p:spPr>
      </p:pic>
      <p:pic>
        <p:nvPicPr>
          <p:cNvPr id="156" name="Obrazek" descr="Obrazek"/>
          <p:cNvPicPr>
            <a:picLocks noChangeAspect="1"/>
          </p:cNvPicPr>
          <p:nvPr/>
        </p:nvPicPr>
        <p:blipFill>
          <a:blip r:embed="rId5"/>
          <a:stretch>
            <a:fillRect/>
          </a:stretch>
        </p:blipFill>
        <p:spPr>
          <a:xfrm>
            <a:off x="13749067" y="11345587"/>
            <a:ext cx="1448628" cy="1140567"/>
          </a:xfrm>
          <a:prstGeom prst="rect">
            <a:avLst/>
          </a:prstGeom>
          <a:ln w="12700">
            <a:miter lim="400000"/>
          </a:ln>
        </p:spPr>
      </p:pic>
      <p:pic>
        <p:nvPicPr>
          <p:cNvPr id="157" name="Image" descr="Image"/>
          <p:cNvPicPr>
            <a:picLocks noChangeAspect="1"/>
          </p:cNvPicPr>
          <p:nvPr/>
        </p:nvPicPr>
        <p:blipFill rotWithShape="1">
          <a:blip r:embed="rId6"/>
          <a:srcRect t="7368"/>
          <a:stretch/>
        </p:blipFill>
        <p:spPr>
          <a:xfrm>
            <a:off x="9790645" y="0"/>
            <a:ext cx="4802710" cy="1027727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Duis orci leo, consectetur a felis vel, laoreet sollicitudin urna. Sed in molestie lorem. In id risus blandit, ornare tellus vel, blandit mauris. Aenean rutrum leo at ultricies dapibus."/>
          <p:cNvSpPr txBox="1"/>
          <p:nvPr/>
        </p:nvSpPr>
        <p:spPr>
          <a:xfrm>
            <a:off x="1211262" y="4067080"/>
            <a:ext cx="10233754" cy="74909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92500" lnSpcReduction="20000"/>
          </a:bodyPr>
          <a:lstStyle>
            <a:lvl1pPr algn="l" defTabSz="2438400">
              <a:defRPr sz="3000">
                <a:solidFill>
                  <a:srgbClr val="000000"/>
                </a:solidFill>
                <a:latin typeface="Avenir Book"/>
                <a:ea typeface="Avenir Book"/>
                <a:cs typeface="Avenir Book"/>
                <a:sym typeface="Avenir Book"/>
              </a:defRPr>
            </a:lvl1pPr>
          </a:lstStyle>
          <a:p>
            <a:endParaRPr lang="pl-PL" dirty="0"/>
          </a:p>
          <a:p>
            <a:pPr algn="ctr"/>
            <a:r>
              <a:rPr lang="pl-PL" sz="3800" dirty="0"/>
              <a:t>Rozwój lokalny, aktywizacja i integracja społeczna </a:t>
            </a:r>
          </a:p>
          <a:p>
            <a:pPr algn="ctr"/>
            <a:endParaRPr lang="pl-PL" sz="3200" b="1" dirty="0"/>
          </a:p>
          <a:p>
            <a:pPr algn="ctr"/>
            <a:r>
              <a:rPr lang="pl-PL" sz="5000" b="1" dirty="0"/>
              <a:t>MIEJSCE III</a:t>
            </a:r>
          </a:p>
          <a:p>
            <a:pPr algn="ctr"/>
            <a:endParaRPr lang="pl-PL" dirty="0"/>
          </a:p>
          <a:p>
            <a:pPr algn="ctr"/>
            <a:r>
              <a:rPr lang="pl-PL" sz="4700" dirty="0"/>
              <a:t>400 lecie nadania wsi Suche i Ząb – nagranie filmów dokumentujących powstanie miejscowości wsi Suche i Ząb, wydanie tomu wierszy „Moje Suche” oraz organizacja wystawy malarzy oraz twórców ludowych</a:t>
            </a:r>
            <a:br>
              <a:rPr lang="pl-PL" sz="4700" dirty="0"/>
            </a:br>
            <a:r>
              <a:rPr lang="pl-PL" sz="3300" dirty="0"/>
              <a:t>(Podziałanie PROW 2014-2020</a:t>
            </a:r>
            <a:br>
              <a:rPr lang="pl-PL" sz="3300" dirty="0"/>
            </a:br>
            <a:r>
              <a:rPr lang="pl-PL" sz="3300" dirty="0"/>
              <a:t>19.2 Wsparcie na wdrażanie operacji w ramach strategii rozwoju lokalnego kierowanego przez społeczność)</a:t>
            </a:r>
          </a:p>
          <a:p>
            <a:pPr algn="ctr"/>
            <a:endParaRPr lang="pl-PL" sz="4700" dirty="0"/>
          </a:p>
          <a:p>
            <a:pPr algn="ctr"/>
            <a:r>
              <a:rPr lang="pl-PL" sz="4700" dirty="0"/>
              <a:t>Stowarzyszenie Rozwoju Podtatrza</a:t>
            </a:r>
            <a:br>
              <a:rPr lang="pl-PL" sz="4700" dirty="0"/>
            </a:br>
            <a:r>
              <a:rPr lang="pl-PL" sz="3300" i="1" dirty="0"/>
              <a:t>(województwo małopolskie)</a:t>
            </a:r>
            <a:endParaRPr lang="pl-PL" sz="3300" dirty="0"/>
          </a:p>
          <a:p>
            <a:pPr algn="ctr"/>
            <a:endParaRPr lang="pl-PL" sz="4700" dirty="0"/>
          </a:p>
          <a:p>
            <a:endParaRPr lang="pl-PL" dirty="0"/>
          </a:p>
          <a:p>
            <a:endParaRPr lang="pl-PL" dirty="0"/>
          </a:p>
        </p:txBody>
      </p:sp>
      <p:sp>
        <p:nvSpPr>
          <p:cNvPr id="194" name="Duis orci leo"/>
          <p:cNvSpPr txBox="1"/>
          <p:nvPr/>
        </p:nvSpPr>
        <p:spPr>
          <a:xfrm>
            <a:off x="1211262" y="3246034"/>
            <a:ext cx="9836183" cy="930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gn="l" defTabSz="2438400">
              <a:defRPr sz="4000">
                <a:solidFill>
                  <a:srgbClr val="000000"/>
                </a:solidFill>
                <a:latin typeface="Avenir Black"/>
                <a:ea typeface="Avenir Black"/>
                <a:cs typeface="Avenir Black"/>
                <a:sym typeface="Avenir Black"/>
              </a:defRPr>
            </a:lvl1pPr>
          </a:lstStyle>
          <a:p>
            <a:pPr algn="ctr"/>
            <a:r>
              <a:rPr lang="pl-PL" sz="5000" dirty="0"/>
              <a:t>Kategoria II</a:t>
            </a:r>
          </a:p>
        </p:txBody>
      </p:sp>
      <p:pic>
        <p:nvPicPr>
          <p:cNvPr id="13" name="Obrazek" descr="Obrazek">
            <a:extLst>
              <a:ext uri="{FF2B5EF4-FFF2-40B4-BE49-F238E27FC236}">
                <a16:creationId xmlns:a16="http://schemas.microsoft.com/office/drawing/2014/main" id="{3C00AFEA-BB3E-DF8E-EE31-F7478BA88273}"/>
              </a:ext>
            </a:extLst>
          </p:cNvPr>
          <p:cNvPicPr>
            <a:picLocks noChangeAspect="1"/>
          </p:cNvPicPr>
          <p:nvPr/>
        </p:nvPicPr>
        <p:blipFill>
          <a:blip r:embed="rId2"/>
          <a:stretch>
            <a:fillRect/>
          </a:stretch>
        </p:blipFill>
        <p:spPr>
          <a:xfrm>
            <a:off x="0" y="942480"/>
            <a:ext cx="24384000" cy="1353205"/>
          </a:xfrm>
          <a:prstGeom prst="rect">
            <a:avLst/>
          </a:prstGeom>
          <a:ln w="12700">
            <a:miter lim="400000"/>
          </a:ln>
        </p:spPr>
      </p:pic>
      <p:sp>
        <p:nvSpPr>
          <p:cNvPr id="14" name="SPOTKANIE  KOBIET WIEJSKICH  „KOBIETY TO DOBRY  KLIMAT”">
            <a:extLst>
              <a:ext uri="{FF2B5EF4-FFF2-40B4-BE49-F238E27FC236}">
                <a16:creationId xmlns:a16="http://schemas.microsoft.com/office/drawing/2014/main" id="{76AC5568-5244-3DAD-AA6F-54574C5F30A7}"/>
              </a:ext>
            </a:extLst>
          </p:cNvPr>
          <p:cNvSpPr txBox="1"/>
          <p:nvPr/>
        </p:nvSpPr>
        <p:spPr>
          <a:xfrm>
            <a:off x="1072663" y="1167933"/>
            <a:ext cx="17606548" cy="930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l" defTabSz="2438400">
              <a:defRPr sz="4500">
                <a:solidFill>
                  <a:srgbClr val="FFFFFF"/>
                </a:solidFill>
                <a:latin typeface="Avenir Black"/>
                <a:ea typeface="Avenir Black"/>
                <a:cs typeface="Avenir Black"/>
                <a:sym typeface="Avenir Black"/>
              </a:defRPr>
            </a:lvl1pPr>
          </a:lstStyle>
          <a:p>
            <a:r>
              <a:rPr lang="pl-PL" dirty="0"/>
              <a:t>Przyjazna Wieś</a:t>
            </a:r>
            <a:r>
              <a:rPr lang="en-US" dirty="0"/>
              <a:t> </a:t>
            </a:r>
            <a:endParaRPr dirty="0"/>
          </a:p>
        </p:txBody>
      </p:sp>
      <p:sp>
        <p:nvSpPr>
          <p:cNvPr id="16" name="Linia">
            <a:extLst>
              <a:ext uri="{FF2B5EF4-FFF2-40B4-BE49-F238E27FC236}">
                <a16:creationId xmlns:a16="http://schemas.microsoft.com/office/drawing/2014/main" id="{BE49EA64-8B09-21AA-5858-2F8C012E7A56}"/>
              </a:ext>
            </a:extLst>
          </p:cNvPr>
          <p:cNvSpPr/>
          <p:nvPr/>
        </p:nvSpPr>
        <p:spPr>
          <a:xfrm flipV="1">
            <a:off x="1072663" y="2575204"/>
            <a:ext cx="22350040" cy="27320"/>
          </a:xfrm>
          <a:prstGeom prst="line">
            <a:avLst/>
          </a:prstGeom>
          <a:ln w="25400">
            <a:solidFill>
              <a:srgbClr val="448F4A"/>
            </a:solidFill>
          </a:ln>
        </p:spPr>
        <p:txBody>
          <a:bodyPr lIns="45718" tIns="45718" rIns="45718" bIns="45718"/>
          <a:lstStyle/>
          <a:p>
            <a:endParaRPr/>
          </a:p>
        </p:txBody>
      </p:sp>
      <p:pic>
        <p:nvPicPr>
          <p:cNvPr id="17" name="Obrazek" descr="Obrazek">
            <a:extLst>
              <a:ext uri="{FF2B5EF4-FFF2-40B4-BE49-F238E27FC236}">
                <a16:creationId xmlns:a16="http://schemas.microsoft.com/office/drawing/2014/main" id="{C3A65967-BBE6-5031-79F7-E45F68FDD58E}"/>
              </a:ext>
            </a:extLst>
          </p:cNvPr>
          <p:cNvPicPr>
            <a:picLocks noChangeAspect="1"/>
          </p:cNvPicPr>
          <p:nvPr/>
        </p:nvPicPr>
        <p:blipFill rotWithShape="1">
          <a:blip r:embed="rId3"/>
          <a:srcRect l="-8460" t="-4484" r="-7397" b="23960"/>
          <a:stretch/>
        </p:blipFill>
        <p:spPr>
          <a:xfrm>
            <a:off x="21758710" y="289048"/>
            <a:ext cx="1663992" cy="2182691"/>
          </a:xfrm>
          <a:prstGeom prst="rect">
            <a:avLst/>
          </a:prstGeom>
          <a:solidFill>
            <a:schemeClr val="bg1"/>
          </a:solidFill>
          <a:ln w="12700">
            <a:miter lim="400000"/>
          </a:ln>
        </p:spPr>
      </p:pic>
      <p:pic>
        <p:nvPicPr>
          <p:cNvPr id="8" name="PROW-2014-2020-logo-kolor.jpg" descr="PROW-2014-2020-logo-kolor.jpg">
            <a:extLst>
              <a:ext uri="{FF2B5EF4-FFF2-40B4-BE49-F238E27FC236}">
                <a16:creationId xmlns:a16="http://schemas.microsoft.com/office/drawing/2014/main" id="{078C41D1-A103-B366-A6D5-E4FB7DBBBFE4}"/>
              </a:ext>
            </a:extLst>
          </p:cNvPr>
          <p:cNvPicPr>
            <a:picLocks noChangeAspect="1"/>
          </p:cNvPicPr>
          <p:nvPr/>
        </p:nvPicPr>
        <p:blipFill>
          <a:blip r:embed="rId4"/>
          <a:stretch>
            <a:fillRect/>
          </a:stretch>
        </p:blipFill>
        <p:spPr>
          <a:xfrm>
            <a:off x="19028557" y="11091729"/>
            <a:ext cx="2331241" cy="1525543"/>
          </a:xfrm>
          <a:prstGeom prst="rect">
            <a:avLst/>
          </a:prstGeom>
          <a:ln w="12700">
            <a:miter lim="400000"/>
          </a:ln>
        </p:spPr>
      </p:pic>
      <p:pic>
        <p:nvPicPr>
          <p:cNvPr id="9" name="logo_UE_rgb-1.jpg" descr="logo_UE_rgb-1.jpg">
            <a:extLst>
              <a:ext uri="{FF2B5EF4-FFF2-40B4-BE49-F238E27FC236}">
                <a16:creationId xmlns:a16="http://schemas.microsoft.com/office/drawing/2014/main" id="{50C4853D-CC2C-C4AD-5557-CD6BFFA9B7AB}"/>
              </a:ext>
            </a:extLst>
          </p:cNvPr>
          <p:cNvPicPr>
            <a:picLocks noChangeAspect="1"/>
          </p:cNvPicPr>
          <p:nvPr/>
        </p:nvPicPr>
        <p:blipFill>
          <a:blip r:embed="rId5"/>
          <a:srcRect l="63599" t="18350" r="6082" b="18350"/>
          <a:stretch>
            <a:fillRect/>
          </a:stretch>
        </p:blipFill>
        <p:spPr>
          <a:xfrm>
            <a:off x="3330513" y="11345956"/>
            <a:ext cx="1673373" cy="1139647"/>
          </a:xfrm>
          <a:prstGeom prst="rect">
            <a:avLst/>
          </a:prstGeom>
          <a:ln w="12700">
            <a:miter lim="400000"/>
          </a:ln>
        </p:spPr>
      </p:pic>
      <p:sp>
        <p:nvSpPr>
          <p:cNvPr id="10" name="Europejski Fundusz Rolny na rzecz Rozwoju Obszarów Wiejskich: Europa Inwestująca w obszary wiejskie.…">
            <a:extLst>
              <a:ext uri="{FF2B5EF4-FFF2-40B4-BE49-F238E27FC236}">
                <a16:creationId xmlns:a16="http://schemas.microsoft.com/office/drawing/2014/main" id="{C58B113B-A081-97BF-AC7D-D8FB945C2568}"/>
              </a:ext>
            </a:extLst>
          </p:cNvPr>
          <p:cNvSpPr txBox="1"/>
          <p:nvPr/>
        </p:nvSpPr>
        <p:spPr>
          <a:xfrm>
            <a:off x="1470990" y="12768945"/>
            <a:ext cx="21442020" cy="9470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a:defRPr sz="1600"/>
            </a:pPr>
            <a:r>
              <a:rPr lang="pl-PL" dirty="0"/>
              <a:t>Europejski Fundusz Rolny na rzecz Rozwoju Obszarów Wiejskich: Europa Inwestująca w obszary wiejskie. Instytucja Zarządzająca Programem Rozwoju Obszarów Wiejskich na lata 2014–2020 – Minister Rolnictwa i Rozwoju Wsi. </a:t>
            </a:r>
          </a:p>
          <a:p>
            <a:pPr>
              <a:defRPr sz="1600"/>
            </a:pPr>
            <a:r>
              <a:rPr lang="pl-PL" dirty="0"/>
              <a:t>Operacja współfinansowana ze środków Unii Europejskiej w ramach Schematu II Pomocy Technicznej Programu Rozwoju Obszarów Wiejskich na lata 2014–2020. </a:t>
            </a:r>
          </a:p>
        </p:txBody>
      </p:sp>
      <p:pic>
        <p:nvPicPr>
          <p:cNvPr id="11" name="ksowPodstawoweCOLOR.pdf" descr="ksowPodstawoweCOLOR.pdf">
            <a:extLst>
              <a:ext uri="{FF2B5EF4-FFF2-40B4-BE49-F238E27FC236}">
                <a16:creationId xmlns:a16="http://schemas.microsoft.com/office/drawing/2014/main" id="{0D91ACC1-4A68-0FFA-C0B4-BE625E5CAF0D}"/>
              </a:ext>
            </a:extLst>
          </p:cNvPr>
          <p:cNvPicPr>
            <a:picLocks noChangeAspect="1"/>
          </p:cNvPicPr>
          <p:nvPr/>
        </p:nvPicPr>
        <p:blipFill>
          <a:blip r:embed="rId6"/>
          <a:stretch>
            <a:fillRect/>
          </a:stretch>
        </p:blipFill>
        <p:spPr>
          <a:xfrm>
            <a:off x="8399439" y="11290393"/>
            <a:ext cx="3045577" cy="1250952"/>
          </a:xfrm>
          <a:prstGeom prst="rect">
            <a:avLst/>
          </a:prstGeom>
          <a:ln w="12700">
            <a:miter lim="400000"/>
          </a:ln>
        </p:spPr>
      </p:pic>
      <p:pic>
        <p:nvPicPr>
          <p:cNvPr id="15" name="Obrazek" descr="Obrazek">
            <a:extLst>
              <a:ext uri="{FF2B5EF4-FFF2-40B4-BE49-F238E27FC236}">
                <a16:creationId xmlns:a16="http://schemas.microsoft.com/office/drawing/2014/main" id="{F7AD955F-7782-1B7A-13B1-38073C597C32}"/>
              </a:ext>
            </a:extLst>
          </p:cNvPr>
          <p:cNvPicPr>
            <a:picLocks noChangeAspect="1"/>
          </p:cNvPicPr>
          <p:nvPr/>
        </p:nvPicPr>
        <p:blipFill>
          <a:blip r:embed="rId7"/>
          <a:stretch>
            <a:fillRect/>
          </a:stretch>
        </p:blipFill>
        <p:spPr>
          <a:xfrm>
            <a:off x="13749068" y="11345587"/>
            <a:ext cx="1448627" cy="1140566"/>
          </a:xfrm>
          <a:prstGeom prst="rect">
            <a:avLst/>
          </a:prstGeom>
          <a:ln w="12700">
            <a:miter lim="400000"/>
          </a:ln>
        </p:spPr>
      </p:pic>
      <p:pic>
        <p:nvPicPr>
          <p:cNvPr id="3" name="Obraz 2">
            <a:extLst>
              <a:ext uri="{FF2B5EF4-FFF2-40B4-BE49-F238E27FC236}">
                <a16:creationId xmlns:a16="http://schemas.microsoft.com/office/drawing/2014/main" id="{CD62BD92-1D47-0DBC-3498-E1512FCF4CE4}"/>
              </a:ext>
            </a:extLst>
          </p:cNvPr>
          <p:cNvPicPr>
            <a:picLocks noChangeAspect="1"/>
          </p:cNvPicPr>
          <p:nvPr/>
        </p:nvPicPr>
        <p:blipFill>
          <a:blip r:embed="rId8"/>
          <a:stretch>
            <a:fillRect/>
          </a:stretch>
        </p:blipFill>
        <p:spPr>
          <a:xfrm>
            <a:off x="12060647" y="3139174"/>
            <a:ext cx="5574210" cy="3684104"/>
          </a:xfrm>
          <a:prstGeom prst="rect">
            <a:avLst/>
          </a:prstGeom>
        </p:spPr>
      </p:pic>
      <p:pic>
        <p:nvPicPr>
          <p:cNvPr id="5" name="Obraz 4">
            <a:extLst>
              <a:ext uri="{FF2B5EF4-FFF2-40B4-BE49-F238E27FC236}">
                <a16:creationId xmlns:a16="http://schemas.microsoft.com/office/drawing/2014/main" id="{484225B4-511B-29BA-1B8E-AC78FEC5D1C5}"/>
              </a:ext>
            </a:extLst>
          </p:cNvPr>
          <p:cNvPicPr>
            <a:picLocks noChangeAspect="1"/>
          </p:cNvPicPr>
          <p:nvPr/>
        </p:nvPicPr>
        <p:blipFill>
          <a:blip r:embed="rId9"/>
          <a:stretch>
            <a:fillRect/>
          </a:stretch>
        </p:blipFill>
        <p:spPr>
          <a:xfrm>
            <a:off x="18166408" y="3125172"/>
            <a:ext cx="5400616" cy="3569372"/>
          </a:xfrm>
          <a:prstGeom prst="rect">
            <a:avLst/>
          </a:prstGeom>
        </p:spPr>
      </p:pic>
      <p:pic>
        <p:nvPicPr>
          <p:cNvPr id="7" name="Obraz 6">
            <a:extLst>
              <a:ext uri="{FF2B5EF4-FFF2-40B4-BE49-F238E27FC236}">
                <a16:creationId xmlns:a16="http://schemas.microsoft.com/office/drawing/2014/main" id="{2AF79424-8C30-C20F-9BFA-61D18E673060}"/>
              </a:ext>
            </a:extLst>
          </p:cNvPr>
          <p:cNvPicPr>
            <a:picLocks noChangeAspect="1"/>
          </p:cNvPicPr>
          <p:nvPr/>
        </p:nvPicPr>
        <p:blipFill>
          <a:blip r:embed="rId10"/>
          <a:stretch>
            <a:fillRect/>
          </a:stretch>
        </p:blipFill>
        <p:spPr>
          <a:xfrm>
            <a:off x="15305676" y="7231194"/>
            <a:ext cx="5400617" cy="3569372"/>
          </a:xfrm>
          <a:prstGeom prst="rect">
            <a:avLst/>
          </a:prstGeom>
        </p:spPr>
      </p:pic>
    </p:spTree>
    <p:extLst>
      <p:ext uri="{BB962C8B-B14F-4D97-AF65-F5344CB8AC3E}">
        <p14:creationId xmlns:p14="http://schemas.microsoft.com/office/powerpoint/2010/main" val="84787753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oogle Shape;145;p27"/>
          <p:cNvSpPr/>
          <p:nvPr/>
        </p:nvSpPr>
        <p:spPr>
          <a:xfrm>
            <a:off x="0" y="0"/>
            <a:ext cx="24384000" cy="10962872"/>
          </a:xfrm>
          <a:prstGeom prst="rect">
            <a:avLst/>
          </a:prstGeom>
          <a:solidFill>
            <a:srgbClr val="386F40"/>
          </a:solidFill>
          <a:ln w="12700">
            <a:miter lim="400000"/>
          </a:ln>
        </p:spPr>
        <p:txBody>
          <a:bodyPr lIns="50800" tIns="50800" rIns="50800" bIns="50800" anchor="ctr"/>
          <a:lstStyle/>
          <a:p>
            <a:pPr algn="l" defTabSz="2438400">
              <a:defRPr sz="3600">
                <a:solidFill>
                  <a:srgbClr val="000000"/>
                </a:solidFill>
                <a:latin typeface="Arial"/>
                <a:ea typeface="Arial"/>
                <a:cs typeface="Arial"/>
                <a:sym typeface="Arial"/>
              </a:defRPr>
            </a:pPr>
            <a:endParaRPr/>
          </a:p>
        </p:txBody>
      </p:sp>
      <p:pic>
        <p:nvPicPr>
          <p:cNvPr id="152" name="PROW-2014-2020-logo-kolor.jpg" descr="PROW-2014-2020-logo-kolor.jpg"/>
          <p:cNvPicPr>
            <a:picLocks noChangeAspect="1"/>
          </p:cNvPicPr>
          <p:nvPr/>
        </p:nvPicPr>
        <p:blipFill>
          <a:blip r:embed="rId2"/>
          <a:stretch>
            <a:fillRect/>
          </a:stretch>
        </p:blipFill>
        <p:spPr>
          <a:xfrm>
            <a:off x="19028556" y="11091729"/>
            <a:ext cx="2331242" cy="1525544"/>
          </a:xfrm>
          <a:prstGeom prst="rect">
            <a:avLst/>
          </a:prstGeom>
          <a:ln w="12700">
            <a:miter lim="400000"/>
          </a:ln>
        </p:spPr>
      </p:pic>
      <p:pic>
        <p:nvPicPr>
          <p:cNvPr id="153" name="logo_UE_rgb-1.jpg" descr="logo_UE_rgb-1.jpg"/>
          <p:cNvPicPr>
            <a:picLocks noChangeAspect="1"/>
          </p:cNvPicPr>
          <p:nvPr/>
        </p:nvPicPr>
        <p:blipFill>
          <a:blip r:embed="rId3"/>
          <a:srcRect l="63599" t="18350" r="6082" b="18350"/>
          <a:stretch>
            <a:fillRect/>
          </a:stretch>
        </p:blipFill>
        <p:spPr>
          <a:xfrm>
            <a:off x="3330512" y="11345956"/>
            <a:ext cx="1673374" cy="1139648"/>
          </a:xfrm>
          <a:prstGeom prst="rect">
            <a:avLst/>
          </a:prstGeom>
          <a:ln w="12700">
            <a:miter lim="400000"/>
          </a:ln>
        </p:spPr>
      </p:pic>
      <p:sp>
        <p:nvSpPr>
          <p:cNvPr id="154" name="Europejski Fundusz Rolny na rzecz Rozwoju Obszarów Wiejskich: Europa Inwestująca w obszary wiejskie.…"/>
          <p:cNvSpPr txBox="1"/>
          <p:nvPr/>
        </p:nvSpPr>
        <p:spPr>
          <a:xfrm>
            <a:off x="1470990" y="12768944"/>
            <a:ext cx="21442020" cy="947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1600">
                <a:latin typeface="+mn-lt"/>
                <a:ea typeface="+mn-ea"/>
                <a:cs typeface="+mn-cs"/>
                <a:sym typeface="Helvetica Neue"/>
              </a:defRPr>
            </a:pPr>
            <a:r>
              <a:t>Europejski Fundusz Rolny na rzecz Rozwoju Obszarów Wiejskich: Europa Inwestująca w obszary wiejskie. Instytucja Zarządzająca Programem Rozwoju Obszarów Wiejskich na lata 2014–2020 – Minister Rolnictwa i Rozwoju Wsi. </a:t>
            </a:r>
          </a:p>
          <a:p>
            <a:pPr>
              <a:defRPr sz="1600">
                <a:latin typeface="+mn-lt"/>
                <a:ea typeface="+mn-ea"/>
                <a:cs typeface="+mn-cs"/>
                <a:sym typeface="Helvetica Neue"/>
              </a:defRPr>
            </a:pPr>
            <a:r>
              <a:t>Operacja współfinansowana ze środków Unii Europejskiej w ramach Schematu II Pomocy Technicznej Programu Rozwoju Obszarów Wiejskich na lata 2014–2020. </a:t>
            </a:r>
          </a:p>
          <a:p>
            <a:pPr>
              <a:defRPr sz="1600">
                <a:solidFill>
                  <a:srgbClr val="212121"/>
                </a:solidFill>
                <a:latin typeface="Calibri"/>
                <a:ea typeface="Calibri"/>
                <a:cs typeface="Calibri"/>
                <a:sym typeface="Calibri"/>
              </a:defRPr>
            </a:pPr>
            <a:r>
              <a:t>Za treść odpowiada Centrum Doradztwa Rolniczego w Brwinowie Oddział w Warszawie.</a:t>
            </a:r>
          </a:p>
        </p:txBody>
      </p:sp>
      <p:pic>
        <p:nvPicPr>
          <p:cNvPr id="155" name="ksowPodstawoweCOLOR.pdf" descr="ksowPodstawoweCOLOR.pdf"/>
          <p:cNvPicPr>
            <a:picLocks noChangeAspect="1"/>
          </p:cNvPicPr>
          <p:nvPr/>
        </p:nvPicPr>
        <p:blipFill>
          <a:blip r:embed="rId4"/>
          <a:stretch>
            <a:fillRect/>
          </a:stretch>
        </p:blipFill>
        <p:spPr>
          <a:xfrm>
            <a:off x="8399439" y="11290393"/>
            <a:ext cx="3045578" cy="1250953"/>
          </a:xfrm>
          <a:prstGeom prst="rect">
            <a:avLst/>
          </a:prstGeom>
          <a:ln w="12700">
            <a:miter lim="400000"/>
          </a:ln>
        </p:spPr>
      </p:pic>
      <p:pic>
        <p:nvPicPr>
          <p:cNvPr id="156" name="Obrazek" descr="Obrazek"/>
          <p:cNvPicPr>
            <a:picLocks noChangeAspect="1"/>
          </p:cNvPicPr>
          <p:nvPr/>
        </p:nvPicPr>
        <p:blipFill>
          <a:blip r:embed="rId5"/>
          <a:stretch>
            <a:fillRect/>
          </a:stretch>
        </p:blipFill>
        <p:spPr>
          <a:xfrm>
            <a:off x="13749067" y="11345587"/>
            <a:ext cx="1448628" cy="1140567"/>
          </a:xfrm>
          <a:prstGeom prst="rect">
            <a:avLst/>
          </a:prstGeom>
          <a:ln w="12700">
            <a:miter lim="400000"/>
          </a:ln>
        </p:spPr>
      </p:pic>
      <p:pic>
        <p:nvPicPr>
          <p:cNvPr id="157" name="Image" descr="Image"/>
          <p:cNvPicPr>
            <a:picLocks noChangeAspect="1"/>
          </p:cNvPicPr>
          <p:nvPr/>
        </p:nvPicPr>
        <p:blipFill rotWithShape="1">
          <a:blip r:embed="rId6"/>
          <a:srcRect t="7368"/>
          <a:stretch/>
        </p:blipFill>
        <p:spPr>
          <a:xfrm>
            <a:off x="9790645" y="0"/>
            <a:ext cx="4802710" cy="1027727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Duis orci leo, consectetur a felis vel, laoreet sollicitudin urna. Sed in molestie lorem. In id risus blandit, ornare tellus vel, blandit mauris. Aenean rutrum leo at ultricies dapibus."/>
          <p:cNvSpPr txBox="1"/>
          <p:nvPr/>
        </p:nvSpPr>
        <p:spPr>
          <a:xfrm>
            <a:off x="1123512" y="4176801"/>
            <a:ext cx="9081192" cy="67110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lnSpcReduction="10000"/>
          </a:bodyPr>
          <a:lstStyle>
            <a:lvl1pPr algn="l" defTabSz="2438400">
              <a:defRPr sz="3000">
                <a:solidFill>
                  <a:srgbClr val="000000"/>
                </a:solidFill>
                <a:latin typeface="Avenir Book"/>
                <a:ea typeface="Avenir Book"/>
                <a:cs typeface="Avenir Book"/>
                <a:sym typeface="Avenir Book"/>
              </a:defRPr>
            </a:lvl1pPr>
          </a:lstStyle>
          <a:p>
            <a:endParaRPr lang="pl-PL" dirty="0"/>
          </a:p>
          <a:p>
            <a:pPr algn="ctr"/>
            <a:r>
              <a:rPr lang="pl-PL" sz="3200" dirty="0"/>
              <a:t>Rozwój lokalny, aktywizacja i integracja społeczna </a:t>
            </a:r>
          </a:p>
          <a:p>
            <a:pPr algn="ctr"/>
            <a:endParaRPr lang="pl-PL" sz="3200" b="1" dirty="0"/>
          </a:p>
          <a:p>
            <a:pPr algn="ctr"/>
            <a:r>
              <a:rPr lang="pl-PL" sz="4700" b="1" dirty="0"/>
              <a:t>MIEJSCE II</a:t>
            </a:r>
          </a:p>
          <a:p>
            <a:pPr algn="ctr"/>
            <a:endParaRPr lang="pl-PL" sz="4700" dirty="0"/>
          </a:p>
          <a:p>
            <a:pPr algn="ctr"/>
            <a:r>
              <a:rPr lang="pl-PL" sz="4700" dirty="0"/>
              <a:t>Rewitalizacja rynku w Sulistrowicach</a:t>
            </a:r>
            <a:br>
              <a:rPr lang="pl-PL" sz="4700" dirty="0"/>
            </a:br>
            <a:r>
              <a:rPr lang="pl-PL" sz="2800" dirty="0"/>
              <a:t>(Podziałanie PROW 2014-2020</a:t>
            </a:r>
            <a:br>
              <a:rPr lang="pl-PL" sz="2800" dirty="0"/>
            </a:br>
            <a:r>
              <a:rPr lang="pl-PL" sz="2800" dirty="0"/>
              <a:t>19.2 Wsparcie na wdrażanie operacji w ramach strategii rozwoju lokalnego kierowanego przez społeczność)</a:t>
            </a:r>
          </a:p>
          <a:p>
            <a:pPr algn="ctr"/>
            <a:endParaRPr lang="pl-PL" sz="4700" dirty="0"/>
          </a:p>
          <a:p>
            <a:pPr algn="ctr"/>
            <a:r>
              <a:rPr lang="pl-PL" sz="4700" dirty="0"/>
              <a:t>Stowarzyszenie Sulistrowice</a:t>
            </a:r>
            <a:br>
              <a:rPr lang="pl-PL" sz="4700" dirty="0"/>
            </a:br>
            <a:r>
              <a:rPr lang="pl-PL" sz="2800" i="1" dirty="0"/>
              <a:t>(województwo dolnośląskie)</a:t>
            </a:r>
            <a:endParaRPr lang="pl-PL" sz="2800" dirty="0"/>
          </a:p>
          <a:p>
            <a:endParaRPr lang="pl-PL" dirty="0"/>
          </a:p>
        </p:txBody>
      </p:sp>
      <p:sp>
        <p:nvSpPr>
          <p:cNvPr id="194" name="Duis orci leo"/>
          <p:cNvSpPr txBox="1"/>
          <p:nvPr/>
        </p:nvSpPr>
        <p:spPr>
          <a:xfrm>
            <a:off x="1211262" y="3246034"/>
            <a:ext cx="8824835" cy="930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gn="l" defTabSz="2438400">
              <a:defRPr sz="4000">
                <a:solidFill>
                  <a:srgbClr val="000000"/>
                </a:solidFill>
                <a:latin typeface="Avenir Black"/>
                <a:ea typeface="Avenir Black"/>
                <a:cs typeface="Avenir Black"/>
                <a:sym typeface="Avenir Black"/>
              </a:defRPr>
            </a:lvl1pPr>
          </a:lstStyle>
          <a:p>
            <a:pPr algn="ctr"/>
            <a:r>
              <a:rPr lang="pl-PL" sz="5000" dirty="0"/>
              <a:t>Kategoria II</a:t>
            </a:r>
          </a:p>
        </p:txBody>
      </p:sp>
      <p:pic>
        <p:nvPicPr>
          <p:cNvPr id="13" name="Obrazek" descr="Obrazek">
            <a:extLst>
              <a:ext uri="{FF2B5EF4-FFF2-40B4-BE49-F238E27FC236}">
                <a16:creationId xmlns:a16="http://schemas.microsoft.com/office/drawing/2014/main" id="{3C00AFEA-BB3E-DF8E-EE31-F7478BA88273}"/>
              </a:ext>
            </a:extLst>
          </p:cNvPr>
          <p:cNvPicPr>
            <a:picLocks noChangeAspect="1"/>
          </p:cNvPicPr>
          <p:nvPr/>
        </p:nvPicPr>
        <p:blipFill>
          <a:blip r:embed="rId2"/>
          <a:stretch>
            <a:fillRect/>
          </a:stretch>
        </p:blipFill>
        <p:spPr>
          <a:xfrm>
            <a:off x="0" y="942480"/>
            <a:ext cx="24384000" cy="1353205"/>
          </a:xfrm>
          <a:prstGeom prst="rect">
            <a:avLst/>
          </a:prstGeom>
          <a:ln w="12700">
            <a:miter lim="400000"/>
          </a:ln>
        </p:spPr>
      </p:pic>
      <p:sp>
        <p:nvSpPr>
          <p:cNvPr id="14" name="SPOTKANIE  KOBIET WIEJSKICH  „KOBIETY TO DOBRY  KLIMAT”">
            <a:extLst>
              <a:ext uri="{FF2B5EF4-FFF2-40B4-BE49-F238E27FC236}">
                <a16:creationId xmlns:a16="http://schemas.microsoft.com/office/drawing/2014/main" id="{76AC5568-5244-3DAD-AA6F-54574C5F30A7}"/>
              </a:ext>
            </a:extLst>
          </p:cNvPr>
          <p:cNvSpPr txBox="1"/>
          <p:nvPr/>
        </p:nvSpPr>
        <p:spPr>
          <a:xfrm>
            <a:off x="1072663" y="1167933"/>
            <a:ext cx="17606548" cy="930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l" defTabSz="2438400">
              <a:defRPr sz="4500">
                <a:solidFill>
                  <a:srgbClr val="FFFFFF"/>
                </a:solidFill>
                <a:latin typeface="Avenir Black"/>
                <a:ea typeface="Avenir Black"/>
                <a:cs typeface="Avenir Black"/>
                <a:sym typeface="Avenir Black"/>
              </a:defRPr>
            </a:lvl1pPr>
          </a:lstStyle>
          <a:p>
            <a:r>
              <a:rPr lang="pl-PL" dirty="0"/>
              <a:t>Przyjazna Wieś</a:t>
            </a:r>
            <a:r>
              <a:rPr lang="en-US" dirty="0"/>
              <a:t> </a:t>
            </a:r>
            <a:endParaRPr dirty="0"/>
          </a:p>
        </p:txBody>
      </p:sp>
      <p:sp>
        <p:nvSpPr>
          <p:cNvPr id="16" name="Linia">
            <a:extLst>
              <a:ext uri="{FF2B5EF4-FFF2-40B4-BE49-F238E27FC236}">
                <a16:creationId xmlns:a16="http://schemas.microsoft.com/office/drawing/2014/main" id="{BE49EA64-8B09-21AA-5858-2F8C012E7A56}"/>
              </a:ext>
            </a:extLst>
          </p:cNvPr>
          <p:cNvSpPr/>
          <p:nvPr/>
        </p:nvSpPr>
        <p:spPr>
          <a:xfrm flipV="1">
            <a:off x="1072663" y="2575204"/>
            <a:ext cx="22350040" cy="27320"/>
          </a:xfrm>
          <a:prstGeom prst="line">
            <a:avLst/>
          </a:prstGeom>
          <a:ln w="25400">
            <a:solidFill>
              <a:srgbClr val="448F4A"/>
            </a:solidFill>
          </a:ln>
        </p:spPr>
        <p:txBody>
          <a:bodyPr lIns="45718" tIns="45718" rIns="45718" bIns="45718"/>
          <a:lstStyle/>
          <a:p>
            <a:endParaRPr/>
          </a:p>
        </p:txBody>
      </p:sp>
      <p:pic>
        <p:nvPicPr>
          <p:cNvPr id="17" name="Obrazek" descr="Obrazek">
            <a:extLst>
              <a:ext uri="{FF2B5EF4-FFF2-40B4-BE49-F238E27FC236}">
                <a16:creationId xmlns:a16="http://schemas.microsoft.com/office/drawing/2014/main" id="{C3A65967-BBE6-5031-79F7-E45F68FDD58E}"/>
              </a:ext>
            </a:extLst>
          </p:cNvPr>
          <p:cNvPicPr>
            <a:picLocks noChangeAspect="1"/>
          </p:cNvPicPr>
          <p:nvPr/>
        </p:nvPicPr>
        <p:blipFill rotWithShape="1">
          <a:blip r:embed="rId3"/>
          <a:srcRect l="-8460" t="-4484" r="-7397" b="23960"/>
          <a:stretch/>
        </p:blipFill>
        <p:spPr>
          <a:xfrm>
            <a:off x="21758710" y="289048"/>
            <a:ext cx="1663992" cy="2182691"/>
          </a:xfrm>
          <a:prstGeom prst="rect">
            <a:avLst/>
          </a:prstGeom>
          <a:solidFill>
            <a:schemeClr val="bg1"/>
          </a:solidFill>
          <a:ln w="12700">
            <a:miter lim="400000"/>
          </a:ln>
        </p:spPr>
      </p:pic>
      <p:pic>
        <p:nvPicPr>
          <p:cNvPr id="8" name="PROW-2014-2020-logo-kolor.jpg" descr="PROW-2014-2020-logo-kolor.jpg">
            <a:extLst>
              <a:ext uri="{FF2B5EF4-FFF2-40B4-BE49-F238E27FC236}">
                <a16:creationId xmlns:a16="http://schemas.microsoft.com/office/drawing/2014/main" id="{078C41D1-A103-B366-A6D5-E4FB7DBBBFE4}"/>
              </a:ext>
            </a:extLst>
          </p:cNvPr>
          <p:cNvPicPr>
            <a:picLocks noChangeAspect="1"/>
          </p:cNvPicPr>
          <p:nvPr/>
        </p:nvPicPr>
        <p:blipFill>
          <a:blip r:embed="rId4"/>
          <a:stretch>
            <a:fillRect/>
          </a:stretch>
        </p:blipFill>
        <p:spPr>
          <a:xfrm>
            <a:off x="19028557" y="11091729"/>
            <a:ext cx="2331241" cy="1525543"/>
          </a:xfrm>
          <a:prstGeom prst="rect">
            <a:avLst/>
          </a:prstGeom>
          <a:ln w="12700">
            <a:miter lim="400000"/>
          </a:ln>
        </p:spPr>
      </p:pic>
      <p:pic>
        <p:nvPicPr>
          <p:cNvPr id="9" name="logo_UE_rgb-1.jpg" descr="logo_UE_rgb-1.jpg">
            <a:extLst>
              <a:ext uri="{FF2B5EF4-FFF2-40B4-BE49-F238E27FC236}">
                <a16:creationId xmlns:a16="http://schemas.microsoft.com/office/drawing/2014/main" id="{50C4853D-CC2C-C4AD-5557-CD6BFFA9B7AB}"/>
              </a:ext>
            </a:extLst>
          </p:cNvPr>
          <p:cNvPicPr>
            <a:picLocks noChangeAspect="1"/>
          </p:cNvPicPr>
          <p:nvPr/>
        </p:nvPicPr>
        <p:blipFill>
          <a:blip r:embed="rId5"/>
          <a:srcRect l="63599" t="18350" r="6082" b="18350"/>
          <a:stretch>
            <a:fillRect/>
          </a:stretch>
        </p:blipFill>
        <p:spPr>
          <a:xfrm>
            <a:off x="3330513" y="11345956"/>
            <a:ext cx="1673373" cy="1139647"/>
          </a:xfrm>
          <a:prstGeom prst="rect">
            <a:avLst/>
          </a:prstGeom>
          <a:ln w="12700">
            <a:miter lim="400000"/>
          </a:ln>
        </p:spPr>
      </p:pic>
      <p:sp>
        <p:nvSpPr>
          <p:cNvPr id="10" name="Europejski Fundusz Rolny na rzecz Rozwoju Obszarów Wiejskich: Europa Inwestująca w obszary wiejskie.…">
            <a:extLst>
              <a:ext uri="{FF2B5EF4-FFF2-40B4-BE49-F238E27FC236}">
                <a16:creationId xmlns:a16="http://schemas.microsoft.com/office/drawing/2014/main" id="{C58B113B-A081-97BF-AC7D-D8FB945C2568}"/>
              </a:ext>
            </a:extLst>
          </p:cNvPr>
          <p:cNvSpPr txBox="1"/>
          <p:nvPr/>
        </p:nvSpPr>
        <p:spPr>
          <a:xfrm>
            <a:off x="1470990" y="12768945"/>
            <a:ext cx="21442020" cy="947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1600"/>
            </a:pPr>
            <a:r>
              <a:rPr lang="pl-PL" dirty="0"/>
              <a:t>Europejski Fundusz Rolny na rzecz Rozwoju Obszarów Wiejskich: Europa Inwestująca w obszary wiejskie. Instytucja Zarządzająca Programem Rozwoju Obszarów Wiejskich na lata 2014–2020 – Minister Rolnictwa i Rozwoju Wsi. </a:t>
            </a:r>
          </a:p>
          <a:p>
            <a:pPr>
              <a:defRPr sz="1600"/>
            </a:pPr>
            <a:r>
              <a:rPr lang="pl-PL" dirty="0"/>
              <a:t>Operacja współfinansowana ze środków Unii Europejskiej w ramach Schematu II Pomocy Technicznej Programu Rozwoju Obszarów Wiejskich na lata 2014–2020. </a:t>
            </a:r>
          </a:p>
        </p:txBody>
      </p:sp>
      <p:pic>
        <p:nvPicPr>
          <p:cNvPr id="11" name="ksowPodstawoweCOLOR.pdf" descr="ksowPodstawoweCOLOR.pdf">
            <a:extLst>
              <a:ext uri="{FF2B5EF4-FFF2-40B4-BE49-F238E27FC236}">
                <a16:creationId xmlns:a16="http://schemas.microsoft.com/office/drawing/2014/main" id="{0D91ACC1-4A68-0FFA-C0B4-BE625E5CAF0D}"/>
              </a:ext>
            </a:extLst>
          </p:cNvPr>
          <p:cNvPicPr>
            <a:picLocks noChangeAspect="1"/>
          </p:cNvPicPr>
          <p:nvPr/>
        </p:nvPicPr>
        <p:blipFill>
          <a:blip r:embed="rId6"/>
          <a:stretch>
            <a:fillRect/>
          </a:stretch>
        </p:blipFill>
        <p:spPr>
          <a:xfrm>
            <a:off x="8399439" y="11290393"/>
            <a:ext cx="3045577" cy="1250952"/>
          </a:xfrm>
          <a:prstGeom prst="rect">
            <a:avLst/>
          </a:prstGeom>
          <a:ln w="12700">
            <a:miter lim="400000"/>
          </a:ln>
        </p:spPr>
      </p:pic>
      <p:pic>
        <p:nvPicPr>
          <p:cNvPr id="15" name="Obrazek" descr="Obrazek">
            <a:extLst>
              <a:ext uri="{FF2B5EF4-FFF2-40B4-BE49-F238E27FC236}">
                <a16:creationId xmlns:a16="http://schemas.microsoft.com/office/drawing/2014/main" id="{F7AD955F-7782-1B7A-13B1-38073C597C32}"/>
              </a:ext>
            </a:extLst>
          </p:cNvPr>
          <p:cNvPicPr>
            <a:picLocks noChangeAspect="1"/>
          </p:cNvPicPr>
          <p:nvPr/>
        </p:nvPicPr>
        <p:blipFill>
          <a:blip r:embed="rId7"/>
          <a:stretch>
            <a:fillRect/>
          </a:stretch>
        </p:blipFill>
        <p:spPr>
          <a:xfrm>
            <a:off x="13749068" y="11345587"/>
            <a:ext cx="1448627" cy="1140566"/>
          </a:xfrm>
          <a:prstGeom prst="rect">
            <a:avLst/>
          </a:prstGeom>
          <a:ln w="12700">
            <a:miter lim="400000"/>
          </a:ln>
        </p:spPr>
      </p:pic>
      <p:pic>
        <p:nvPicPr>
          <p:cNvPr id="3" name="Obraz 2">
            <a:extLst>
              <a:ext uri="{FF2B5EF4-FFF2-40B4-BE49-F238E27FC236}">
                <a16:creationId xmlns:a16="http://schemas.microsoft.com/office/drawing/2014/main" id="{57144791-8C61-716D-63EA-53C9F2243211}"/>
              </a:ext>
            </a:extLst>
          </p:cNvPr>
          <p:cNvPicPr>
            <a:picLocks noChangeAspect="1"/>
          </p:cNvPicPr>
          <p:nvPr/>
        </p:nvPicPr>
        <p:blipFill>
          <a:blip r:embed="rId8"/>
          <a:stretch>
            <a:fillRect/>
          </a:stretch>
        </p:blipFill>
        <p:spPr>
          <a:xfrm>
            <a:off x="15197695" y="5331731"/>
            <a:ext cx="4324948" cy="3218855"/>
          </a:xfrm>
          <a:prstGeom prst="rect">
            <a:avLst/>
          </a:prstGeom>
        </p:spPr>
      </p:pic>
      <p:pic>
        <p:nvPicPr>
          <p:cNvPr id="5" name="Obraz 4">
            <a:extLst>
              <a:ext uri="{FF2B5EF4-FFF2-40B4-BE49-F238E27FC236}">
                <a16:creationId xmlns:a16="http://schemas.microsoft.com/office/drawing/2014/main" id="{A6789B49-5BD7-97B9-9F70-F94B9E39834E}"/>
              </a:ext>
            </a:extLst>
          </p:cNvPr>
          <p:cNvPicPr>
            <a:picLocks noChangeAspect="1"/>
          </p:cNvPicPr>
          <p:nvPr/>
        </p:nvPicPr>
        <p:blipFill>
          <a:blip r:embed="rId9"/>
          <a:stretch>
            <a:fillRect/>
          </a:stretch>
        </p:blipFill>
        <p:spPr>
          <a:xfrm>
            <a:off x="10657630" y="4176802"/>
            <a:ext cx="4324948" cy="5716884"/>
          </a:xfrm>
          <a:prstGeom prst="rect">
            <a:avLst/>
          </a:prstGeom>
        </p:spPr>
      </p:pic>
      <p:pic>
        <p:nvPicPr>
          <p:cNvPr id="7" name="Obraz 6">
            <a:extLst>
              <a:ext uri="{FF2B5EF4-FFF2-40B4-BE49-F238E27FC236}">
                <a16:creationId xmlns:a16="http://schemas.microsoft.com/office/drawing/2014/main" id="{B8223524-A96B-C612-DA19-3082B908181B}"/>
              </a:ext>
            </a:extLst>
          </p:cNvPr>
          <p:cNvPicPr>
            <a:picLocks noChangeAspect="1"/>
          </p:cNvPicPr>
          <p:nvPr/>
        </p:nvPicPr>
        <p:blipFill>
          <a:blip r:embed="rId10"/>
          <a:stretch>
            <a:fillRect/>
          </a:stretch>
        </p:blipFill>
        <p:spPr>
          <a:xfrm>
            <a:off x="19645823" y="4176801"/>
            <a:ext cx="4435438" cy="5862937"/>
          </a:xfrm>
          <a:prstGeom prst="rect">
            <a:avLst/>
          </a:prstGeom>
        </p:spPr>
      </p:pic>
    </p:spTree>
    <p:extLst>
      <p:ext uri="{BB962C8B-B14F-4D97-AF65-F5344CB8AC3E}">
        <p14:creationId xmlns:p14="http://schemas.microsoft.com/office/powerpoint/2010/main" val="232826270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oogle Shape;145;p27"/>
          <p:cNvSpPr/>
          <p:nvPr/>
        </p:nvSpPr>
        <p:spPr>
          <a:xfrm>
            <a:off x="0" y="0"/>
            <a:ext cx="24384000" cy="10962872"/>
          </a:xfrm>
          <a:prstGeom prst="rect">
            <a:avLst/>
          </a:prstGeom>
          <a:solidFill>
            <a:srgbClr val="386F40"/>
          </a:solidFill>
          <a:ln w="12700">
            <a:miter lim="400000"/>
          </a:ln>
        </p:spPr>
        <p:txBody>
          <a:bodyPr lIns="50800" tIns="50800" rIns="50800" bIns="50800" anchor="ctr"/>
          <a:lstStyle/>
          <a:p>
            <a:pPr algn="l" defTabSz="2438400">
              <a:defRPr sz="3600">
                <a:solidFill>
                  <a:srgbClr val="000000"/>
                </a:solidFill>
                <a:latin typeface="Arial"/>
                <a:ea typeface="Arial"/>
                <a:cs typeface="Arial"/>
                <a:sym typeface="Arial"/>
              </a:defRPr>
            </a:pPr>
            <a:endParaRPr/>
          </a:p>
        </p:txBody>
      </p:sp>
      <p:pic>
        <p:nvPicPr>
          <p:cNvPr id="152" name="PROW-2014-2020-logo-kolor.jpg" descr="PROW-2014-2020-logo-kolor.jpg"/>
          <p:cNvPicPr>
            <a:picLocks noChangeAspect="1"/>
          </p:cNvPicPr>
          <p:nvPr/>
        </p:nvPicPr>
        <p:blipFill>
          <a:blip r:embed="rId2"/>
          <a:stretch>
            <a:fillRect/>
          </a:stretch>
        </p:blipFill>
        <p:spPr>
          <a:xfrm>
            <a:off x="19028556" y="11091729"/>
            <a:ext cx="2331242" cy="1525544"/>
          </a:xfrm>
          <a:prstGeom prst="rect">
            <a:avLst/>
          </a:prstGeom>
          <a:ln w="12700">
            <a:miter lim="400000"/>
          </a:ln>
        </p:spPr>
      </p:pic>
      <p:pic>
        <p:nvPicPr>
          <p:cNvPr id="153" name="logo_UE_rgb-1.jpg" descr="logo_UE_rgb-1.jpg"/>
          <p:cNvPicPr>
            <a:picLocks noChangeAspect="1"/>
          </p:cNvPicPr>
          <p:nvPr/>
        </p:nvPicPr>
        <p:blipFill>
          <a:blip r:embed="rId3"/>
          <a:srcRect l="63599" t="18350" r="6082" b="18350"/>
          <a:stretch>
            <a:fillRect/>
          </a:stretch>
        </p:blipFill>
        <p:spPr>
          <a:xfrm>
            <a:off x="3330512" y="11345956"/>
            <a:ext cx="1673374" cy="1139648"/>
          </a:xfrm>
          <a:prstGeom prst="rect">
            <a:avLst/>
          </a:prstGeom>
          <a:ln w="12700">
            <a:miter lim="400000"/>
          </a:ln>
        </p:spPr>
      </p:pic>
      <p:sp>
        <p:nvSpPr>
          <p:cNvPr id="154" name="Europejski Fundusz Rolny na rzecz Rozwoju Obszarów Wiejskich: Europa Inwestująca w obszary wiejskie.…"/>
          <p:cNvSpPr txBox="1"/>
          <p:nvPr/>
        </p:nvSpPr>
        <p:spPr>
          <a:xfrm>
            <a:off x="1470990" y="12768944"/>
            <a:ext cx="21442020" cy="947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1600">
                <a:latin typeface="+mn-lt"/>
                <a:ea typeface="+mn-ea"/>
                <a:cs typeface="+mn-cs"/>
                <a:sym typeface="Helvetica Neue"/>
              </a:defRPr>
            </a:pPr>
            <a:r>
              <a:t>Europejski Fundusz Rolny na rzecz Rozwoju Obszarów Wiejskich: Europa Inwestująca w obszary wiejskie. Instytucja Zarządzająca Programem Rozwoju Obszarów Wiejskich na lata 2014–2020 – Minister Rolnictwa i Rozwoju Wsi. </a:t>
            </a:r>
          </a:p>
          <a:p>
            <a:pPr>
              <a:defRPr sz="1600">
                <a:latin typeface="+mn-lt"/>
                <a:ea typeface="+mn-ea"/>
                <a:cs typeface="+mn-cs"/>
                <a:sym typeface="Helvetica Neue"/>
              </a:defRPr>
            </a:pPr>
            <a:r>
              <a:t>Operacja współfinansowana ze środków Unii Europejskiej w ramach Schematu II Pomocy Technicznej Programu Rozwoju Obszarów Wiejskich na lata 2014–2020. </a:t>
            </a:r>
          </a:p>
          <a:p>
            <a:pPr>
              <a:defRPr sz="1600">
                <a:solidFill>
                  <a:srgbClr val="212121"/>
                </a:solidFill>
                <a:latin typeface="Calibri"/>
                <a:ea typeface="Calibri"/>
                <a:cs typeface="Calibri"/>
                <a:sym typeface="Calibri"/>
              </a:defRPr>
            </a:pPr>
            <a:r>
              <a:t>Za treść odpowiada Centrum Doradztwa Rolniczego w Brwinowie Oddział w Warszawie.</a:t>
            </a:r>
          </a:p>
        </p:txBody>
      </p:sp>
      <p:pic>
        <p:nvPicPr>
          <p:cNvPr id="155" name="ksowPodstawoweCOLOR.pdf" descr="ksowPodstawoweCOLOR.pdf"/>
          <p:cNvPicPr>
            <a:picLocks noChangeAspect="1"/>
          </p:cNvPicPr>
          <p:nvPr/>
        </p:nvPicPr>
        <p:blipFill>
          <a:blip r:embed="rId4"/>
          <a:stretch>
            <a:fillRect/>
          </a:stretch>
        </p:blipFill>
        <p:spPr>
          <a:xfrm>
            <a:off x="8399439" y="11290393"/>
            <a:ext cx="3045578" cy="1250953"/>
          </a:xfrm>
          <a:prstGeom prst="rect">
            <a:avLst/>
          </a:prstGeom>
          <a:ln w="12700">
            <a:miter lim="400000"/>
          </a:ln>
        </p:spPr>
      </p:pic>
      <p:pic>
        <p:nvPicPr>
          <p:cNvPr id="156" name="Obrazek" descr="Obrazek"/>
          <p:cNvPicPr>
            <a:picLocks noChangeAspect="1"/>
          </p:cNvPicPr>
          <p:nvPr/>
        </p:nvPicPr>
        <p:blipFill>
          <a:blip r:embed="rId5"/>
          <a:stretch>
            <a:fillRect/>
          </a:stretch>
        </p:blipFill>
        <p:spPr>
          <a:xfrm>
            <a:off x="13749067" y="11345587"/>
            <a:ext cx="1448628" cy="1140567"/>
          </a:xfrm>
          <a:prstGeom prst="rect">
            <a:avLst/>
          </a:prstGeom>
          <a:ln w="12700">
            <a:miter lim="400000"/>
          </a:ln>
        </p:spPr>
      </p:pic>
      <p:pic>
        <p:nvPicPr>
          <p:cNvPr id="157" name="Image" descr="Image"/>
          <p:cNvPicPr>
            <a:picLocks noChangeAspect="1"/>
          </p:cNvPicPr>
          <p:nvPr/>
        </p:nvPicPr>
        <p:blipFill rotWithShape="1">
          <a:blip r:embed="rId6"/>
          <a:srcRect t="7368"/>
          <a:stretch/>
        </p:blipFill>
        <p:spPr>
          <a:xfrm>
            <a:off x="9790645" y="0"/>
            <a:ext cx="4802710" cy="1027727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Duis orci leo, consectetur a felis vel, laoreet sollicitudin urna. Sed in molestie lorem. In id risus blandit, ornare tellus vel, blandit mauris. Aenean rutrum leo at ultricies dapibus."/>
          <p:cNvSpPr txBox="1"/>
          <p:nvPr/>
        </p:nvSpPr>
        <p:spPr>
          <a:xfrm>
            <a:off x="1211262" y="4178840"/>
            <a:ext cx="9487009" cy="7018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85000" lnSpcReduction="10000"/>
          </a:bodyPr>
          <a:lstStyle>
            <a:lvl1pPr algn="l" defTabSz="2438400">
              <a:defRPr sz="3000">
                <a:solidFill>
                  <a:srgbClr val="000000"/>
                </a:solidFill>
                <a:latin typeface="Avenir Book"/>
                <a:ea typeface="Avenir Book"/>
                <a:cs typeface="Avenir Book"/>
                <a:sym typeface="Avenir Book"/>
              </a:defRPr>
            </a:lvl1pPr>
          </a:lstStyle>
          <a:p>
            <a:endParaRPr lang="pl-PL" sz="3800" dirty="0"/>
          </a:p>
          <a:p>
            <a:pPr algn="ctr"/>
            <a:r>
              <a:rPr lang="pl-PL" sz="3800" dirty="0"/>
              <a:t>Rozwój lokalny, aktywizacja i integracja społeczna </a:t>
            </a:r>
          </a:p>
          <a:p>
            <a:pPr algn="ctr"/>
            <a:endParaRPr lang="pl-PL" sz="3200" b="1" dirty="0"/>
          </a:p>
          <a:p>
            <a:pPr algn="ctr"/>
            <a:r>
              <a:rPr lang="pl-PL" sz="5000" b="1" dirty="0"/>
              <a:t>MIEJSCE I</a:t>
            </a:r>
          </a:p>
          <a:p>
            <a:pPr algn="ctr"/>
            <a:endParaRPr lang="pl-PL" sz="5000" dirty="0"/>
          </a:p>
          <a:p>
            <a:pPr algn="ctr"/>
            <a:r>
              <a:rPr lang="pl-PL" sz="5000" dirty="0"/>
              <a:t>Utworzenie i urządzenie szlaku gąsek na terenie wsi Gąsiorowice – Szlak Gąski produktem lokalnym Gąsiorowic</a:t>
            </a:r>
            <a:br>
              <a:rPr lang="pl-PL" sz="5000" dirty="0"/>
            </a:br>
            <a:r>
              <a:rPr lang="pl-PL" sz="3300" dirty="0"/>
              <a:t>(Podziałanie PROW 2014-2020</a:t>
            </a:r>
            <a:br>
              <a:rPr lang="pl-PL" sz="3300" dirty="0"/>
            </a:br>
            <a:r>
              <a:rPr lang="pl-PL" sz="3300" dirty="0"/>
              <a:t>19.2 Wsparcie na wdrażanie operacji w ramach strategii rozwoju lokalnego kierowanego przez społeczność)</a:t>
            </a:r>
          </a:p>
          <a:p>
            <a:pPr algn="ctr"/>
            <a:endParaRPr lang="pl-PL" sz="5000" dirty="0"/>
          </a:p>
          <a:p>
            <a:pPr algn="ctr"/>
            <a:r>
              <a:rPr lang="pl-PL" sz="5000" dirty="0"/>
              <a:t>Stowarzyszenie Odnowy Wsi Gąsiorowice</a:t>
            </a:r>
            <a:br>
              <a:rPr lang="pl-PL" sz="5000" dirty="0"/>
            </a:br>
            <a:r>
              <a:rPr lang="pl-PL" sz="3300" i="1" dirty="0"/>
              <a:t>(województwo opolskie)</a:t>
            </a:r>
            <a:endParaRPr lang="pl-PL" sz="3300" dirty="0"/>
          </a:p>
          <a:p>
            <a:endParaRPr lang="pl-PL" dirty="0"/>
          </a:p>
          <a:p>
            <a:endParaRPr lang="pl-PL" dirty="0"/>
          </a:p>
        </p:txBody>
      </p:sp>
      <p:sp>
        <p:nvSpPr>
          <p:cNvPr id="194" name="Duis orci leo"/>
          <p:cNvSpPr txBox="1"/>
          <p:nvPr/>
        </p:nvSpPr>
        <p:spPr>
          <a:xfrm>
            <a:off x="1211262" y="3246034"/>
            <a:ext cx="9487009" cy="92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gn="l" defTabSz="2438400">
              <a:defRPr sz="4000">
                <a:solidFill>
                  <a:srgbClr val="000000"/>
                </a:solidFill>
                <a:latin typeface="Avenir Black"/>
                <a:ea typeface="Avenir Black"/>
                <a:cs typeface="Avenir Black"/>
                <a:sym typeface="Avenir Black"/>
              </a:defRPr>
            </a:lvl1pPr>
          </a:lstStyle>
          <a:p>
            <a:pPr algn="ctr"/>
            <a:r>
              <a:rPr lang="pl-PL" sz="5000" dirty="0"/>
              <a:t>Kategoria II</a:t>
            </a:r>
          </a:p>
        </p:txBody>
      </p:sp>
      <p:pic>
        <p:nvPicPr>
          <p:cNvPr id="13" name="Obrazek" descr="Obrazek">
            <a:extLst>
              <a:ext uri="{FF2B5EF4-FFF2-40B4-BE49-F238E27FC236}">
                <a16:creationId xmlns:a16="http://schemas.microsoft.com/office/drawing/2014/main" id="{3C00AFEA-BB3E-DF8E-EE31-F7478BA88273}"/>
              </a:ext>
            </a:extLst>
          </p:cNvPr>
          <p:cNvPicPr>
            <a:picLocks noChangeAspect="1"/>
          </p:cNvPicPr>
          <p:nvPr/>
        </p:nvPicPr>
        <p:blipFill>
          <a:blip r:embed="rId2"/>
          <a:stretch>
            <a:fillRect/>
          </a:stretch>
        </p:blipFill>
        <p:spPr>
          <a:xfrm>
            <a:off x="0" y="942480"/>
            <a:ext cx="24384000" cy="1353205"/>
          </a:xfrm>
          <a:prstGeom prst="rect">
            <a:avLst/>
          </a:prstGeom>
          <a:ln w="12700">
            <a:miter lim="400000"/>
          </a:ln>
        </p:spPr>
      </p:pic>
      <p:sp>
        <p:nvSpPr>
          <p:cNvPr id="14" name="SPOTKANIE  KOBIET WIEJSKICH  „KOBIETY TO DOBRY  KLIMAT”">
            <a:extLst>
              <a:ext uri="{FF2B5EF4-FFF2-40B4-BE49-F238E27FC236}">
                <a16:creationId xmlns:a16="http://schemas.microsoft.com/office/drawing/2014/main" id="{76AC5568-5244-3DAD-AA6F-54574C5F30A7}"/>
              </a:ext>
            </a:extLst>
          </p:cNvPr>
          <p:cNvSpPr txBox="1"/>
          <p:nvPr/>
        </p:nvSpPr>
        <p:spPr>
          <a:xfrm>
            <a:off x="1072663" y="1167933"/>
            <a:ext cx="17606548" cy="930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l" defTabSz="2438400">
              <a:defRPr sz="4500">
                <a:solidFill>
                  <a:srgbClr val="FFFFFF"/>
                </a:solidFill>
                <a:latin typeface="Avenir Black"/>
                <a:ea typeface="Avenir Black"/>
                <a:cs typeface="Avenir Black"/>
                <a:sym typeface="Avenir Black"/>
              </a:defRPr>
            </a:lvl1pPr>
          </a:lstStyle>
          <a:p>
            <a:r>
              <a:rPr lang="pl-PL" dirty="0"/>
              <a:t>Przyjazna Wieś</a:t>
            </a:r>
            <a:r>
              <a:rPr lang="en-US" dirty="0"/>
              <a:t> </a:t>
            </a:r>
            <a:endParaRPr dirty="0"/>
          </a:p>
        </p:txBody>
      </p:sp>
      <p:sp>
        <p:nvSpPr>
          <p:cNvPr id="16" name="Linia">
            <a:extLst>
              <a:ext uri="{FF2B5EF4-FFF2-40B4-BE49-F238E27FC236}">
                <a16:creationId xmlns:a16="http://schemas.microsoft.com/office/drawing/2014/main" id="{BE49EA64-8B09-21AA-5858-2F8C012E7A56}"/>
              </a:ext>
            </a:extLst>
          </p:cNvPr>
          <p:cNvSpPr/>
          <p:nvPr/>
        </p:nvSpPr>
        <p:spPr>
          <a:xfrm flipV="1">
            <a:off x="1072663" y="2575204"/>
            <a:ext cx="22350040" cy="27320"/>
          </a:xfrm>
          <a:prstGeom prst="line">
            <a:avLst/>
          </a:prstGeom>
          <a:ln w="25400">
            <a:solidFill>
              <a:srgbClr val="448F4A"/>
            </a:solidFill>
          </a:ln>
        </p:spPr>
        <p:txBody>
          <a:bodyPr lIns="45718" tIns="45718" rIns="45718" bIns="45718"/>
          <a:lstStyle/>
          <a:p>
            <a:endParaRPr/>
          </a:p>
        </p:txBody>
      </p:sp>
      <p:pic>
        <p:nvPicPr>
          <p:cNvPr id="17" name="Obrazek" descr="Obrazek">
            <a:extLst>
              <a:ext uri="{FF2B5EF4-FFF2-40B4-BE49-F238E27FC236}">
                <a16:creationId xmlns:a16="http://schemas.microsoft.com/office/drawing/2014/main" id="{C3A65967-BBE6-5031-79F7-E45F68FDD58E}"/>
              </a:ext>
            </a:extLst>
          </p:cNvPr>
          <p:cNvPicPr>
            <a:picLocks noChangeAspect="1"/>
          </p:cNvPicPr>
          <p:nvPr/>
        </p:nvPicPr>
        <p:blipFill rotWithShape="1">
          <a:blip r:embed="rId3"/>
          <a:srcRect l="-8460" t="-4484" r="-7397" b="23960"/>
          <a:stretch/>
        </p:blipFill>
        <p:spPr>
          <a:xfrm>
            <a:off x="21758710" y="289048"/>
            <a:ext cx="1663992" cy="2182691"/>
          </a:xfrm>
          <a:prstGeom prst="rect">
            <a:avLst/>
          </a:prstGeom>
          <a:solidFill>
            <a:schemeClr val="bg1"/>
          </a:solidFill>
          <a:ln w="12700">
            <a:miter lim="400000"/>
          </a:ln>
        </p:spPr>
      </p:pic>
      <p:pic>
        <p:nvPicPr>
          <p:cNvPr id="8" name="PROW-2014-2020-logo-kolor.jpg" descr="PROW-2014-2020-logo-kolor.jpg">
            <a:extLst>
              <a:ext uri="{FF2B5EF4-FFF2-40B4-BE49-F238E27FC236}">
                <a16:creationId xmlns:a16="http://schemas.microsoft.com/office/drawing/2014/main" id="{078C41D1-A103-B366-A6D5-E4FB7DBBBFE4}"/>
              </a:ext>
            </a:extLst>
          </p:cNvPr>
          <p:cNvPicPr>
            <a:picLocks noChangeAspect="1"/>
          </p:cNvPicPr>
          <p:nvPr/>
        </p:nvPicPr>
        <p:blipFill>
          <a:blip r:embed="rId4"/>
          <a:stretch>
            <a:fillRect/>
          </a:stretch>
        </p:blipFill>
        <p:spPr>
          <a:xfrm>
            <a:off x="19028557" y="11091729"/>
            <a:ext cx="2331241" cy="1525543"/>
          </a:xfrm>
          <a:prstGeom prst="rect">
            <a:avLst/>
          </a:prstGeom>
          <a:ln w="12700">
            <a:miter lim="400000"/>
          </a:ln>
        </p:spPr>
      </p:pic>
      <p:pic>
        <p:nvPicPr>
          <p:cNvPr id="9" name="logo_UE_rgb-1.jpg" descr="logo_UE_rgb-1.jpg">
            <a:extLst>
              <a:ext uri="{FF2B5EF4-FFF2-40B4-BE49-F238E27FC236}">
                <a16:creationId xmlns:a16="http://schemas.microsoft.com/office/drawing/2014/main" id="{50C4853D-CC2C-C4AD-5557-CD6BFFA9B7AB}"/>
              </a:ext>
            </a:extLst>
          </p:cNvPr>
          <p:cNvPicPr>
            <a:picLocks noChangeAspect="1"/>
          </p:cNvPicPr>
          <p:nvPr/>
        </p:nvPicPr>
        <p:blipFill>
          <a:blip r:embed="rId5"/>
          <a:srcRect l="63599" t="18350" r="6082" b="18350"/>
          <a:stretch>
            <a:fillRect/>
          </a:stretch>
        </p:blipFill>
        <p:spPr>
          <a:xfrm>
            <a:off x="3330513" y="11345956"/>
            <a:ext cx="1673373" cy="1139647"/>
          </a:xfrm>
          <a:prstGeom prst="rect">
            <a:avLst/>
          </a:prstGeom>
          <a:ln w="12700">
            <a:miter lim="400000"/>
          </a:ln>
        </p:spPr>
      </p:pic>
      <p:sp>
        <p:nvSpPr>
          <p:cNvPr id="10" name="Europejski Fundusz Rolny na rzecz Rozwoju Obszarów Wiejskich: Europa Inwestująca w obszary wiejskie.…">
            <a:extLst>
              <a:ext uri="{FF2B5EF4-FFF2-40B4-BE49-F238E27FC236}">
                <a16:creationId xmlns:a16="http://schemas.microsoft.com/office/drawing/2014/main" id="{C58B113B-A081-97BF-AC7D-D8FB945C2568}"/>
              </a:ext>
            </a:extLst>
          </p:cNvPr>
          <p:cNvSpPr txBox="1"/>
          <p:nvPr/>
        </p:nvSpPr>
        <p:spPr>
          <a:xfrm>
            <a:off x="1470990" y="12768945"/>
            <a:ext cx="21442020" cy="9470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a:defRPr sz="1600"/>
            </a:pPr>
            <a:r>
              <a:rPr lang="pl-PL" dirty="0"/>
              <a:t>Europejski Fundusz Rolny na rzecz Rozwoju Obszarów Wiejskich: Europa Inwestująca w obszary wiejskie. Instytucja Zarządzająca Programem Rozwoju Obszarów Wiejskich na lata 2014–2020 – Minister Rolnictwa i Rozwoju Wsi. </a:t>
            </a:r>
          </a:p>
          <a:p>
            <a:pPr>
              <a:defRPr sz="1600"/>
            </a:pPr>
            <a:r>
              <a:rPr lang="pl-PL" dirty="0"/>
              <a:t>Operacja współfinansowana ze środków Unii Europejskiej w ramach Schematu II Pomocy Technicznej Programu Rozwoju Obszarów Wiejskich na lata 2014–2020. </a:t>
            </a:r>
          </a:p>
        </p:txBody>
      </p:sp>
      <p:pic>
        <p:nvPicPr>
          <p:cNvPr id="11" name="ksowPodstawoweCOLOR.pdf" descr="ksowPodstawoweCOLOR.pdf">
            <a:extLst>
              <a:ext uri="{FF2B5EF4-FFF2-40B4-BE49-F238E27FC236}">
                <a16:creationId xmlns:a16="http://schemas.microsoft.com/office/drawing/2014/main" id="{0D91ACC1-4A68-0FFA-C0B4-BE625E5CAF0D}"/>
              </a:ext>
            </a:extLst>
          </p:cNvPr>
          <p:cNvPicPr>
            <a:picLocks noChangeAspect="1"/>
          </p:cNvPicPr>
          <p:nvPr/>
        </p:nvPicPr>
        <p:blipFill>
          <a:blip r:embed="rId6"/>
          <a:stretch>
            <a:fillRect/>
          </a:stretch>
        </p:blipFill>
        <p:spPr>
          <a:xfrm>
            <a:off x="8399439" y="11290393"/>
            <a:ext cx="3045577" cy="1250952"/>
          </a:xfrm>
          <a:prstGeom prst="rect">
            <a:avLst/>
          </a:prstGeom>
          <a:ln w="12700">
            <a:miter lim="400000"/>
          </a:ln>
        </p:spPr>
      </p:pic>
      <p:pic>
        <p:nvPicPr>
          <p:cNvPr id="15" name="Obrazek" descr="Obrazek">
            <a:extLst>
              <a:ext uri="{FF2B5EF4-FFF2-40B4-BE49-F238E27FC236}">
                <a16:creationId xmlns:a16="http://schemas.microsoft.com/office/drawing/2014/main" id="{F7AD955F-7782-1B7A-13B1-38073C597C32}"/>
              </a:ext>
            </a:extLst>
          </p:cNvPr>
          <p:cNvPicPr>
            <a:picLocks noChangeAspect="1"/>
          </p:cNvPicPr>
          <p:nvPr/>
        </p:nvPicPr>
        <p:blipFill>
          <a:blip r:embed="rId7"/>
          <a:stretch>
            <a:fillRect/>
          </a:stretch>
        </p:blipFill>
        <p:spPr>
          <a:xfrm>
            <a:off x="13749068" y="11345587"/>
            <a:ext cx="1448627" cy="1140566"/>
          </a:xfrm>
          <a:prstGeom prst="rect">
            <a:avLst/>
          </a:prstGeom>
          <a:ln w="12700">
            <a:miter lim="400000"/>
          </a:ln>
        </p:spPr>
      </p:pic>
      <p:pic>
        <p:nvPicPr>
          <p:cNvPr id="3" name="Obraz 2">
            <a:extLst>
              <a:ext uri="{FF2B5EF4-FFF2-40B4-BE49-F238E27FC236}">
                <a16:creationId xmlns:a16="http://schemas.microsoft.com/office/drawing/2014/main" id="{6D6401C7-9C35-DF2A-515E-BFCC133FDCD1}"/>
              </a:ext>
            </a:extLst>
          </p:cNvPr>
          <p:cNvPicPr>
            <a:picLocks noChangeAspect="1"/>
          </p:cNvPicPr>
          <p:nvPr/>
        </p:nvPicPr>
        <p:blipFill>
          <a:blip r:embed="rId8"/>
          <a:stretch>
            <a:fillRect/>
          </a:stretch>
        </p:blipFill>
        <p:spPr>
          <a:xfrm>
            <a:off x="11445016" y="3088471"/>
            <a:ext cx="3802309" cy="3769530"/>
          </a:xfrm>
          <a:prstGeom prst="rect">
            <a:avLst/>
          </a:prstGeom>
        </p:spPr>
      </p:pic>
      <p:pic>
        <p:nvPicPr>
          <p:cNvPr id="5" name="Obraz 4">
            <a:extLst>
              <a:ext uri="{FF2B5EF4-FFF2-40B4-BE49-F238E27FC236}">
                <a16:creationId xmlns:a16="http://schemas.microsoft.com/office/drawing/2014/main" id="{046E8812-96F4-BD92-E5AB-9169F78F6168}"/>
              </a:ext>
            </a:extLst>
          </p:cNvPr>
          <p:cNvPicPr>
            <a:picLocks noChangeAspect="1"/>
          </p:cNvPicPr>
          <p:nvPr/>
        </p:nvPicPr>
        <p:blipFill>
          <a:blip r:embed="rId9"/>
          <a:stretch>
            <a:fillRect/>
          </a:stretch>
        </p:blipFill>
        <p:spPr>
          <a:xfrm>
            <a:off x="15942300" y="3022719"/>
            <a:ext cx="3643374" cy="3611965"/>
          </a:xfrm>
          <a:prstGeom prst="rect">
            <a:avLst/>
          </a:prstGeom>
        </p:spPr>
      </p:pic>
      <p:pic>
        <p:nvPicPr>
          <p:cNvPr id="7" name="Obraz 6">
            <a:extLst>
              <a:ext uri="{FF2B5EF4-FFF2-40B4-BE49-F238E27FC236}">
                <a16:creationId xmlns:a16="http://schemas.microsoft.com/office/drawing/2014/main" id="{F049D23F-6D3D-432A-E90C-1A85749EFD77}"/>
              </a:ext>
            </a:extLst>
          </p:cNvPr>
          <p:cNvPicPr>
            <a:picLocks noChangeAspect="1"/>
          </p:cNvPicPr>
          <p:nvPr/>
        </p:nvPicPr>
        <p:blipFill>
          <a:blip r:embed="rId10"/>
          <a:stretch>
            <a:fillRect/>
          </a:stretch>
        </p:blipFill>
        <p:spPr>
          <a:xfrm>
            <a:off x="20015055" y="3131197"/>
            <a:ext cx="3643374" cy="8009139"/>
          </a:xfrm>
          <a:prstGeom prst="rect">
            <a:avLst/>
          </a:prstGeom>
        </p:spPr>
      </p:pic>
      <p:pic>
        <p:nvPicPr>
          <p:cNvPr id="18" name="Obraz 17">
            <a:extLst>
              <a:ext uri="{FF2B5EF4-FFF2-40B4-BE49-F238E27FC236}">
                <a16:creationId xmlns:a16="http://schemas.microsoft.com/office/drawing/2014/main" id="{72BDF692-BDA7-D2B8-E83F-A535169D6085}"/>
              </a:ext>
            </a:extLst>
          </p:cNvPr>
          <p:cNvPicPr>
            <a:picLocks noChangeAspect="1"/>
          </p:cNvPicPr>
          <p:nvPr/>
        </p:nvPicPr>
        <p:blipFill>
          <a:blip r:embed="rId11"/>
          <a:stretch>
            <a:fillRect/>
          </a:stretch>
        </p:blipFill>
        <p:spPr>
          <a:xfrm>
            <a:off x="11445016" y="7132479"/>
            <a:ext cx="3895069" cy="3861491"/>
          </a:xfrm>
          <a:prstGeom prst="rect">
            <a:avLst/>
          </a:prstGeom>
        </p:spPr>
      </p:pic>
      <p:pic>
        <p:nvPicPr>
          <p:cNvPr id="20" name="Obraz 19">
            <a:extLst>
              <a:ext uri="{FF2B5EF4-FFF2-40B4-BE49-F238E27FC236}">
                <a16:creationId xmlns:a16="http://schemas.microsoft.com/office/drawing/2014/main" id="{2792EE6B-BB6B-517F-1CA5-1D69E318B0EB}"/>
              </a:ext>
            </a:extLst>
          </p:cNvPr>
          <p:cNvPicPr>
            <a:picLocks noChangeAspect="1"/>
          </p:cNvPicPr>
          <p:nvPr/>
        </p:nvPicPr>
        <p:blipFill>
          <a:blip r:embed="rId12"/>
          <a:stretch>
            <a:fillRect/>
          </a:stretch>
        </p:blipFill>
        <p:spPr>
          <a:xfrm>
            <a:off x="16086830" y="6968378"/>
            <a:ext cx="3402722" cy="4204512"/>
          </a:xfrm>
          <a:prstGeom prst="rect">
            <a:avLst/>
          </a:prstGeom>
        </p:spPr>
      </p:pic>
    </p:spTree>
    <p:extLst>
      <p:ext uri="{BB962C8B-B14F-4D97-AF65-F5344CB8AC3E}">
        <p14:creationId xmlns:p14="http://schemas.microsoft.com/office/powerpoint/2010/main" val="250901599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Google Shape;145;p27"/>
          <p:cNvSpPr/>
          <p:nvPr/>
        </p:nvSpPr>
        <p:spPr>
          <a:xfrm>
            <a:off x="0" y="1"/>
            <a:ext cx="24384000" cy="10962870"/>
          </a:xfrm>
          <a:prstGeom prst="rect">
            <a:avLst/>
          </a:prstGeom>
          <a:solidFill>
            <a:srgbClr val="386F40"/>
          </a:solidFill>
          <a:ln w="12700">
            <a:miter lim="400000"/>
          </a:ln>
        </p:spPr>
        <p:txBody>
          <a:bodyPr lIns="50800" tIns="50800" rIns="50800" bIns="50800" anchor="ctr"/>
          <a:lstStyle/>
          <a:p>
            <a:pPr algn="l" defTabSz="2438400">
              <a:defRPr sz="3600">
                <a:solidFill>
                  <a:srgbClr val="000000"/>
                </a:solidFill>
                <a:latin typeface="Arial"/>
                <a:ea typeface="Arial"/>
                <a:cs typeface="Arial"/>
                <a:sym typeface="Arial"/>
              </a:defRPr>
            </a:pPr>
            <a:endParaRPr/>
          </a:p>
        </p:txBody>
      </p:sp>
      <p:sp>
        <p:nvSpPr>
          <p:cNvPr id="231" name="DZIĘKUJEMY ZA UWAGĘ…"/>
          <p:cNvSpPr txBox="1">
            <a:spLocks noGrp="1"/>
          </p:cNvSpPr>
          <p:nvPr>
            <p:ph type="title"/>
          </p:nvPr>
        </p:nvSpPr>
        <p:spPr>
          <a:xfrm>
            <a:off x="1822450" y="1244995"/>
            <a:ext cx="11462816" cy="6904985"/>
          </a:xfrm>
          <a:prstGeom prst="rect">
            <a:avLst/>
          </a:prstGeom>
        </p:spPr>
        <p:txBody>
          <a:bodyPr lIns="0" tIns="0" rIns="0" bIns="0"/>
          <a:lstStyle/>
          <a:p>
            <a:pPr defTabSz="2438400">
              <a:lnSpc>
                <a:spcPct val="100000"/>
              </a:lnSpc>
              <a:defRPr sz="8000" b="0" spc="0">
                <a:solidFill>
                  <a:srgbClr val="FFFFFF"/>
                </a:solidFill>
                <a:latin typeface="Avenir Black"/>
                <a:ea typeface="Avenir Black"/>
                <a:cs typeface="Avenir Black"/>
                <a:sym typeface="Avenir Black"/>
              </a:defRPr>
            </a:pPr>
            <a:r>
              <a:rPr dirty="0"/>
              <a:t>DZIĘKUJ</a:t>
            </a:r>
            <a:r>
              <a:rPr lang="en-US" dirty="0"/>
              <a:t>Ę</a:t>
            </a:r>
            <a:endParaRPr dirty="0"/>
          </a:p>
          <a:p>
            <a:pPr defTabSz="2438400">
              <a:lnSpc>
                <a:spcPct val="100000"/>
              </a:lnSpc>
              <a:defRPr sz="8000" b="0" spc="0">
                <a:solidFill>
                  <a:srgbClr val="FFFFFF"/>
                </a:solidFill>
                <a:latin typeface="Avenir Black"/>
                <a:ea typeface="Avenir Black"/>
                <a:cs typeface="Avenir Black"/>
                <a:sym typeface="Avenir Black"/>
              </a:defRPr>
            </a:pPr>
            <a:r>
              <a:rPr dirty="0"/>
              <a:t>ZA UWAGĘ</a:t>
            </a:r>
          </a:p>
        </p:txBody>
      </p:sp>
      <p:sp>
        <p:nvSpPr>
          <p:cNvPr id="232" name="https:/ksow.pl/"/>
          <p:cNvSpPr txBox="1">
            <a:spLocks noGrp="1"/>
          </p:cNvSpPr>
          <p:nvPr>
            <p:ph type="body" sz="quarter" idx="1"/>
          </p:nvPr>
        </p:nvSpPr>
        <p:spPr>
          <a:xfrm>
            <a:off x="1839382" y="8427546"/>
            <a:ext cx="7005603" cy="1140566"/>
          </a:xfrm>
          <a:prstGeom prst="rect">
            <a:avLst/>
          </a:prstGeom>
        </p:spPr>
        <p:txBody>
          <a:bodyPr lIns="0" tIns="0" rIns="0" bIns="0"/>
          <a:lstStyle>
            <a:lvl1pPr defTabSz="2438400">
              <a:defRPr sz="4000" b="0">
                <a:solidFill>
                  <a:srgbClr val="FFFFFF"/>
                </a:solidFill>
                <a:latin typeface="Avenir Book"/>
                <a:ea typeface="Avenir Book"/>
                <a:cs typeface="Avenir Book"/>
                <a:sym typeface="Avenir Book"/>
              </a:defRPr>
            </a:lvl1pPr>
          </a:lstStyle>
          <a:p>
            <a:r>
              <a:t>https:/ksow.pl/</a:t>
            </a:r>
          </a:p>
        </p:txBody>
      </p:sp>
      <p:pic>
        <p:nvPicPr>
          <p:cNvPr id="238" name="Obrazek" descr="Obrazek"/>
          <p:cNvPicPr>
            <a:picLocks noChangeAspect="1"/>
          </p:cNvPicPr>
          <p:nvPr/>
        </p:nvPicPr>
        <p:blipFill>
          <a:blip r:embed="rId3"/>
          <a:stretch>
            <a:fillRect/>
          </a:stretch>
        </p:blipFill>
        <p:spPr>
          <a:xfrm>
            <a:off x="9700963" y="0"/>
            <a:ext cx="14683038" cy="10959797"/>
          </a:xfrm>
          <a:prstGeom prst="rect">
            <a:avLst/>
          </a:prstGeom>
          <a:ln w="12700">
            <a:miter lim="400000"/>
          </a:ln>
        </p:spPr>
      </p:pic>
      <p:pic>
        <p:nvPicPr>
          <p:cNvPr id="8" name="PROW-2014-2020-logo-kolor.jpg" descr="PROW-2014-2020-logo-kolor.jpg">
            <a:extLst>
              <a:ext uri="{FF2B5EF4-FFF2-40B4-BE49-F238E27FC236}">
                <a16:creationId xmlns:a16="http://schemas.microsoft.com/office/drawing/2014/main" id="{76C9E55E-9991-A688-2AB7-961A78C46D9E}"/>
              </a:ext>
            </a:extLst>
          </p:cNvPr>
          <p:cNvPicPr>
            <a:picLocks noChangeAspect="1"/>
          </p:cNvPicPr>
          <p:nvPr/>
        </p:nvPicPr>
        <p:blipFill>
          <a:blip r:embed="rId4"/>
          <a:stretch>
            <a:fillRect/>
          </a:stretch>
        </p:blipFill>
        <p:spPr>
          <a:xfrm>
            <a:off x="19028557" y="11091729"/>
            <a:ext cx="2331241" cy="1525543"/>
          </a:xfrm>
          <a:prstGeom prst="rect">
            <a:avLst/>
          </a:prstGeom>
          <a:ln w="12700">
            <a:miter lim="400000"/>
          </a:ln>
        </p:spPr>
      </p:pic>
      <p:pic>
        <p:nvPicPr>
          <p:cNvPr id="9" name="logo_UE_rgb-1.jpg" descr="logo_UE_rgb-1.jpg">
            <a:extLst>
              <a:ext uri="{FF2B5EF4-FFF2-40B4-BE49-F238E27FC236}">
                <a16:creationId xmlns:a16="http://schemas.microsoft.com/office/drawing/2014/main" id="{6C748F0F-4EDF-A2F6-07AE-422618FC07CF}"/>
              </a:ext>
            </a:extLst>
          </p:cNvPr>
          <p:cNvPicPr>
            <a:picLocks noChangeAspect="1"/>
          </p:cNvPicPr>
          <p:nvPr/>
        </p:nvPicPr>
        <p:blipFill>
          <a:blip r:embed="rId5"/>
          <a:srcRect l="63599" t="18350" r="6082" b="18350"/>
          <a:stretch>
            <a:fillRect/>
          </a:stretch>
        </p:blipFill>
        <p:spPr>
          <a:xfrm>
            <a:off x="3330513" y="11345956"/>
            <a:ext cx="1673373" cy="1139647"/>
          </a:xfrm>
          <a:prstGeom prst="rect">
            <a:avLst/>
          </a:prstGeom>
          <a:ln w="12700">
            <a:miter lim="400000"/>
          </a:ln>
        </p:spPr>
      </p:pic>
      <p:sp>
        <p:nvSpPr>
          <p:cNvPr id="10" name="Europejski Fundusz Rolny na rzecz Rozwoju Obszarów Wiejskich: Europa Inwestująca w obszary wiejskie.…">
            <a:extLst>
              <a:ext uri="{FF2B5EF4-FFF2-40B4-BE49-F238E27FC236}">
                <a16:creationId xmlns:a16="http://schemas.microsoft.com/office/drawing/2014/main" id="{53996A62-130A-EBF6-5CC0-4B7CB07EF815}"/>
              </a:ext>
            </a:extLst>
          </p:cNvPr>
          <p:cNvSpPr txBox="1"/>
          <p:nvPr/>
        </p:nvSpPr>
        <p:spPr>
          <a:xfrm>
            <a:off x="1470990" y="12768945"/>
            <a:ext cx="21442020" cy="947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1600"/>
            </a:pPr>
            <a:r>
              <a:rPr lang="pl-PL" dirty="0"/>
              <a:t>Europejski Fundusz Rolny na rzecz Rozwoju Obszarów Wiejskich: Europa Inwestująca w obszary wiejskie. Instytucja Zarządzająca Programem Rozwoju Obszarów Wiejskich na lata 2014–2020 – Minister Rolnictwa i Rozwoju Wsi. </a:t>
            </a:r>
          </a:p>
          <a:p>
            <a:pPr>
              <a:defRPr sz="1600"/>
            </a:pPr>
            <a:r>
              <a:rPr lang="pl-PL" dirty="0"/>
              <a:t>Operacja współfinansowana ze środków Unii Europejskiej w ramach Schematu II Pomocy Technicznej Programu Rozwoju Obszarów Wiejskich na lata 2014–2020. </a:t>
            </a:r>
          </a:p>
        </p:txBody>
      </p:sp>
      <p:pic>
        <p:nvPicPr>
          <p:cNvPr id="11" name="ksowPodstawoweCOLOR.pdf" descr="ksowPodstawoweCOLOR.pdf">
            <a:extLst>
              <a:ext uri="{FF2B5EF4-FFF2-40B4-BE49-F238E27FC236}">
                <a16:creationId xmlns:a16="http://schemas.microsoft.com/office/drawing/2014/main" id="{D42185E0-0E66-C4CC-136D-C204870CFA44}"/>
              </a:ext>
            </a:extLst>
          </p:cNvPr>
          <p:cNvPicPr>
            <a:picLocks noChangeAspect="1"/>
          </p:cNvPicPr>
          <p:nvPr/>
        </p:nvPicPr>
        <p:blipFill>
          <a:blip r:embed="rId6"/>
          <a:stretch>
            <a:fillRect/>
          </a:stretch>
        </p:blipFill>
        <p:spPr>
          <a:xfrm>
            <a:off x="8399439" y="11290393"/>
            <a:ext cx="3045577" cy="1250952"/>
          </a:xfrm>
          <a:prstGeom prst="rect">
            <a:avLst/>
          </a:prstGeom>
          <a:ln w="12700">
            <a:miter lim="400000"/>
          </a:ln>
        </p:spPr>
      </p:pic>
      <p:pic>
        <p:nvPicPr>
          <p:cNvPr id="12" name="Obrazek" descr="Obrazek">
            <a:extLst>
              <a:ext uri="{FF2B5EF4-FFF2-40B4-BE49-F238E27FC236}">
                <a16:creationId xmlns:a16="http://schemas.microsoft.com/office/drawing/2014/main" id="{573460E6-22B3-3BC4-FC0D-201CB58D2B42}"/>
              </a:ext>
            </a:extLst>
          </p:cNvPr>
          <p:cNvPicPr>
            <a:picLocks noChangeAspect="1"/>
          </p:cNvPicPr>
          <p:nvPr/>
        </p:nvPicPr>
        <p:blipFill>
          <a:blip r:embed="rId7"/>
          <a:stretch>
            <a:fillRect/>
          </a:stretch>
        </p:blipFill>
        <p:spPr>
          <a:xfrm>
            <a:off x="13749068" y="11345587"/>
            <a:ext cx="1448627" cy="1140566"/>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Duis orci leo, consectetur a felis vel, laoreet sollicitudin urna. Sed in molestie lorem. In id risus blandit, ornare tellus vel, blandit mauris. Aenean rutrum leo at ultricies dapibus."/>
          <p:cNvSpPr txBox="1"/>
          <p:nvPr/>
        </p:nvSpPr>
        <p:spPr>
          <a:xfrm>
            <a:off x="1211262" y="4178842"/>
            <a:ext cx="9568107" cy="5826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gn="l" defTabSz="2438400">
              <a:defRPr sz="3000">
                <a:solidFill>
                  <a:srgbClr val="000000"/>
                </a:solidFill>
                <a:latin typeface="Avenir Book"/>
                <a:ea typeface="Avenir Book"/>
                <a:cs typeface="Avenir Book"/>
                <a:sym typeface="Avenir Book"/>
              </a:defRPr>
            </a:lvl1pPr>
          </a:lstStyle>
          <a:p>
            <a:pPr marL="457200" indent="-457200">
              <a:buFont typeface="Arial" panose="020B0604020202020204" pitchFamily="34" charset="0"/>
              <a:buChar char="•"/>
            </a:pPr>
            <a:endParaRPr lang="pl-PL" dirty="0"/>
          </a:p>
          <a:p>
            <a:pPr marL="457200" indent="-457200">
              <a:buFont typeface="Arial" panose="020B0604020202020204" pitchFamily="34" charset="0"/>
              <a:buChar char="•"/>
            </a:pPr>
            <a:endParaRPr lang="pl-PL" dirty="0"/>
          </a:p>
          <a:p>
            <a:pPr marL="457200" indent="-457200">
              <a:buFont typeface="Arial" panose="020B0604020202020204" pitchFamily="34" charset="0"/>
              <a:buChar char="•"/>
            </a:pPr>
            <a:r>
              <a:rPr lang="pl-PL" sz="4000" dirty="0"/>
              <a:t>projekty realizowane z PROW 2014-2020,</a:t>
            </a:r>
          </a:p>
          <a:p>
            <a:pPr marL="457200" indent="-457200">
              <a:buFont typeface="Arial" panose="020B0604020202020204" pitchFamily="34" charset="0"/>
              <a:buChar char="•"/>
            </a:pPr>
            <a:endParaRPr lang="pl-PL" sz="4000" dirty="0"/>
          </a:p>
          <a:p>
            <a:pPr marL="457200" indent="-457200">
              <a:buFont typeface="Arial" panose="020B0604020202020204" pitchFamily="34" charset="0"/>
              <a:buChar char="•"/>
            </a:pPr>
            <a:r>
              <a:rPr lang="pl-PL" sz="4000" dirty="0"/>
              <a:t> zakończone w 2023 r.</a:t>
            </a:r>
          </a:p>
          <a:p>
            <a:pPr marL="457200" indent="-457200">
              <a:buFont typeface="Arial" panose="020B0604020202020204" pitchFamily="34" charset="0"/>
              <a:buChar char="•"/>
            </a:pPr>
            <a:endParaRPr lang="pl-PL" sz="4000" dirty="0"/>
          </a:p>
          <a:p>
            <a:pPr marL="457200" indent="-457200">
              <a:buFont typeface="Arial" panose="020B0604020202020204" pitchFamily="34" charset="0"/>
              <a:buChar char="•"/>
            </a:pPr>
            <a:r>
              <a:rPr lang="pl-PL" sz="4000" dirty="0"/>
              <a:t> 3 kategorie,</a:t>
            </a:r>
          </a:p>
          <a:p>
            <a:pPr marL="457200" indent="-457200">
              <a:buFont typeface="Arial" panose="020B0604020202020204" pitchFamily="34" charset="0"/>
              <a:buChar char="•"/>
            </a:pPr>
            <a:endParaRPr lang="pl-PL" sz="4000" dirty="0"/>
          </a:p>
          <a:p>
            <a:pPr marL="457200" indent="-457200">
              <a:buFont typeface="Arial" panose="020B0604020202020204" pitchFamily="34" charset="0"/>
              <a:buChar char="•"/>
            </a:pPr>
            <a:r>
              <a:rPr lang="pl-PL" sz="4000" dirty="0"/>
              <a:t>52 ocenione projekty (64 zgłoszone).</a:t>
            </a:r>
          </a:p>
        </p:txBody>
      </p:sp>
      <p:sp>
        <p:nvSpPr>
          <p:cNvPr id="194" name="Duis orci leo"/>
          <p:cNvSpPr txBox="1"/>
          <p:nvPr/>
        </p:nvSpPr>
        <p:spPr>
          <a:xfrm>
            <a:off x="1211262" y="3246034"/>
            <a:ext cx="8824835" cy="930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gn="l" defTabSz="2438400">
              <a:defRPr sz="4000">
                <a:solidFill>
                  <a:srgbClr val="000000"/>
                </a:solidFill>
                <a:latin typeface="Avenir Black"/>
                <a:ea typeface="Avenir Black"/>
                <a:cs typeface="Avenir Black"/>
                <a:sym typeface="Avenir Black"/>
              </a:defRPr>
            </a:lvl1pPr>
          </a:lstStyle>
          <a:p>
            <a:r>
              <a:rPr lang="pl-PL" sz="5000" dirty="0"/>
              <a:t>O konkursie</a:t>
            </a:r>
            <a:endParaRPr sz="5000" dirty="0"/>
          </a:p>
        </p:txBody>
      </p:sp>
      <p:pic>
        <p:nvPicPr>
          <p:cNvPr id="13" name="Obrazek" descr="Obrazek">
            <a:extLst>
              <a:ext uri="{FF2B5EF4-FFF2-40B4-BE49-F238E27FC236}">
                <a16:creationId xmlns:a16="http://schemas.microsoft.com/office/drawing/2014/main" id="{3C00AFEA-BB3E-DF8E-EE31-F7478BA88273}"/>
              </a:ext>
            </a:extLst>
          </p:cNvPr>
          <p:cNvPicPr>
            <a:picLocks noChangeAspect="1"/>
          </p:cNvPicPr>
          <p:nvPr/>
        </p:nvPicPr>
        <p:blipFill>
          <a:blip r:embed="rId2"/>
          <a:stretch>
            <a:fillRect/>
          </a:stretch>
        </p:blipFill>
        <p:spPr>
          <a:xfrm>
            <a:off x="0" y="942480"/>
            <a:ext cx="24384000" cy="1353205"/>
          </a:xfrm>
          <a:prstGeom prst="rect">
            <a:avLst/>
          </a:prstGeom>
          <a:ln w="12700">
            <a:miter lim="400000"/>
          </a:ln>
        </p:spPr>
      </p:pic>
      <p:sp>
        <p:nvSpPr>
          <p:cNvPr id="14" name="SPOTKANIE  KOBIET WIEJSKICH  „KOBIETY TO DOBRY  KLIMAT”">
            <a:extLst>
              <a:ext uri="{FF2B5EF4-FFF2-40B4-BE49-F238E27FC236}">
                <a16:creationId xmlns:a16="http://schemas.microsoft.com/office/drawing/2014/main" id="{76AC5568-5244-3DAD-AA6F-54574C5F30A7}"/>
              </a:ext>
            </a:extLst>
          </p:cNvPr>
          <p:cNvSpPr txBox="1"/>
          <p:nvPr/>
        </p:nvSpPr>
        <p:spPr>
          <a:xfrm>
            <a:off x="1072663" y="1167933"/>
            <a:ext cx="17606548" cy="930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l" defTabSz="2438400">
              <a:defRPr sz="4500">
                <a:solidFill>
                  <a:srgbClr val="FFFFFF"/>
                </a:solidFill>
                <a:latin typeface="Avenir Black"/>
                <a:ea typeface="Avenir Black"/>
                <a:cs typeface="Avenir Black"/>
                <a:sym typeface="Avenir Black"/>
              </a:defRPr>
            </a:lvl1pPr>
          </a:lstStyle>
          <a:p>
            <a:r>
              <a:rPr lang="pl-PL" dirty="0"/>
              <a:t>Przyjazna Wieś</a:t>
            </a:r>
            <a:r>
              <a:rPr lang="en-US" dirty="0"/>
              <a:t> </a:t>
            </a:r>
            <a:endParaRPr dirty="0"/>
          </a:p>
        </p:txBody>
      </p:sp>
      <p:sp>
        <p:nvSpPr>
          <p:cNvPr id="16" name="Linia">
            <a:extLst>
              <a:ext uri="{FF2B5EF4-FFF2-40B4-BE49-F238E27FC236}">
                <a16:creationId xmlns:a16="http://schemas.microsoft.com/office/drawing/2014/main" id="{BE49EA64-8B09-21AA-5858-2F8C012E7A56}"/>
              </a:ext>
            </a:extLst>
          </p:cNvPr>
          <p:cNvSpPr/>
          <p:nvPr/>
        </p:nvSpPr>
        <p:spPr>
          <a:xfrm flipV="1">
            <a:off x="1072663" y="2575204"/>
            <a:ext cx="22350040" cy="27320"/>
          </a:xfrm>
          <a:prstGeom prst="line">
            <a:avLst/>
          </a:prstGeom>
          <a:ln w="25400">
            <a:solidFill>
              <a:srgbClr val="448F4A"/>
            </a:solidFill>
          </a:ln>
        </p:spPr>
        <p:txBody>
          <a:bodyPr lIns="45718" tIns="45718" rIns="45718" bIns="45718"/>
          <a:lstStyle/>
          <a:p>
            <a:endParaRPr/>
          </a:p>
        </p:txBody>
      </p:sp>
      <p:pic>
        <p:nvPicPr>
          <p:cNvPr id="17" name="Obrazek" descr="Obrazek">
            <a:extLst>
              <a:ext uri="{FF2B5EF4-FFF2-40B4-BE49-F238E27FC236}">
                <a16:creationId xmlns:a16="http://schemas.microsoft.com/office/drawing/2014/main" id="{C3A65967-BBE6-5031-79F7-E45F68FDD58E}"/>
              </a:ext>
            </a:extLst>
          </p:cNvPr>
          <p:cNvPicPr>
            <a:picLocks noChangeAspect="1"/>
          </p:cNvPicPr>
          <p:nvPr/>
        </p:nvPicPr>
        <p:blipFill rotWithShape="1">
          <a:blip r:embed="rId3"/>
          <a:srcRect l="-8460" t="-4484" r="-7397" b="23960"/>
          <a:stretch/>
        </p:blipFill>
        <p:spPr>
          <a:xfrm>
            <a:off x="21758710" y="289048"/>
            <a:ext cx="1663992" cy="2182691"/>
          </a:xfrm>
          <a:prstGeom prst="rect">
            <a:avLst/>
          </a:prstGeom>
          <a:solidFill>
            <a:schemeClr val="bg1"/>
          </a:solidFill>
          <a:ln w="12700">
            <a:miter lim="400000"/>
          </a:ln>
        </p:spPr>
      </p:pic>
      <p:pic>
        <p:nvPicPr>
          <p:cNvPr id="8" name="PROW-2014-2020-logo-kolor.jpg" descr="PROW-2014-2020-logo-kolor.jpg">
            <a:extLst>
              <a:ext uri="{FF2B5EF4-FFF2-40B4-BE49-F238E27FC236}">
                <a16:creationId xmlns:a16="http://schemas.microsoft.com/office/drawing/2014/main" id="{078C41D1-A103-B366-A6D5-E4FB7DBBBFE4}"/>
              </a:ext>
            </a:extLst>
          </p:cNvPr>
          <p:cNvPicPr>
            <a:picLocks noChangeAspect="1"/>
          </p:cNvPicPr>
          <p:nvPr/>
        </p:nvPicPr>
        <p:blipFill>
          <a:blip r:embed="rId4"/>
          <a:stretch>
            <a:fillRect/>
          </a:stretch>
        </p:blipFill>
        <p:spPr>
          <a:xfrm>
            <a:off x="19028557" y="11091729"/>
            <a:ext cx="2331241" cy="1525543"/>
          </a:xfrm>
          <a:prstGeom prst="rect">
            <a:avLst/>
          </a:prstGeom>
          <a:ln w="12700">
            <a:miter lim="400000"/>
          </a:ln>
        </p:spPr>
      </p:pic>
      <p:pic>
        <p:nvPicPr>
          <p:cNvPr id="9" name="logo_UE_rgb-1.jpg" descr="logo_UE_rgb-1.jpg">
            <a:extLst>
              <a:ext uri="{FF2B5EF4-FFF2-40B4-BE49-F238E27FC236}">
                <a16:creationId xmlns:a16="http://schemas.microsoft.com/office/drawing/2014/main" id="{50C4853D-CC2C-C4AD-5557-CD6BFFA9B7AB}"/>
              </a:ext>
            </a:extLst>
          </p:cNvPr>
          <p:cNvPicPr>
            <a:picLocks noChangeAspect="1"/>
          </p:cNvPicPr>
          <p:nvPr/>
        </p:nvPicPr>
        <p:blipFill>
          <a:blip r:embed="rId5"/>
          <a:srcRect l="63599" t="18350" r="6082" b="18350"/>
          <a:stretch>
            <a:fillRect/>
          </a:stretch>
        </p:blipFill>
        <p:spPr>
          <a:xfrm>
            <a:off x="3330513" y="11345956"/>
            <a:ext cx="1673373" cy="1139647"/>
          </a:xfrm>
          <a:prstGeom prst="rect">
            <a:avLst/>
          </a:prstGeom>
          <a:ln w="12700">
            <a:miter lim="400000"/>
          </a:ln>
        </p:spPr>
      </p:pic>
      <p:sp>
        <p:nvSpPr>
          <p:cNvPr id="10" name="Europejski Fundusz Rolny na rzecz Rozwoju Obszarów Wiejskich: Europa Inwestująca w obszary wiejskie.…">
            <a:extLst>
              <a:ext uri="{FF2B5EF4-FFF2-40B4-BE49-F238E27FC236}">
                <a16:creationId xmlns:a16="http://schemas.microsoft.com/office/drawing/2014/main" id="{C58B113B-A081-97BF-AC7D-D8FB945C2568}"/>
              </a:ext>
            </a:extLst>
          </p:cNvPr>
          <p:cNvSpPr txBox="1"/>
          <p:nvPr/>
        </p:nvSpPr>
        <p:spPr>
          <a:xfrm>
            <a:off x="1470990" y="12768945"/>
            <a:ext cx="21442020" cy="9470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a:defRPr sz="1600"/>
            </a:pPr>
            <a:r>
              <a:rPr lang="pl-PL" dirty="0"/>
              <a:t>Europejski Fundusz Rolny na rzecz Rozwoju Obszarów Wiejskich: Europa Inwestująca w obszary wiejskie. Instytucja Zarządzająca Programem Rozwoju Obszarów Wiejskich na lata 2014–2020 – Minister Rolnictwa i Rozwoju Wsi. </a:t>
            </a:r>
          </a:p>
          <a:p>
            <a:pPr>
              <a:defRPr sz="1600"/>
            </a:pPr>
            <a:r>
              <a:rPr lang="pl-PL" dirty="0"/>
              <a:t>Operacja współfinansowana ze środków Unii Europejskiej w ramach Schematu II Pomocy Technicznej Programu Rozwoju Obszarów Wiejskich na lata 2014–2020. </a:t>
            </a:r>
          </a:p>
        </p:txBody>
      </p:sp>
      <p:pic>
        <p:nvPicPr>
          <p:cNvPr id="11" name="ksowPodstawoweCOLOR.pdf" descr="ksowPodstawoweCOLOR.pdf">
            <a:extLst>
              <a:ext uri="{FF2B5EF4-FFF2-40B4-BE49-F238E27FC236}">
                <a16:creationId xmlns:a16="http://schemas.microsoft.com/office/drawing/2014/main" id="{0D91ACC1-4A68-0FFA-C0B4-BE625E5CAF0D}"/>
              </a:ext>
            </a:extLst>
          </p:cNvPr>
          <p:cNvPicPr>
            <a:picLocks noChangeAspect="1"/>
          </p:cNvPicPr>
          <p:nvPr/>
        </p:nvPicPr>
        <p:blipFill>
          <a:blip r:embed="rId6"/>
          <a:stretch>
            <a:fillRect/>
          </a:stretch>
        </p:blipFill>
        <p:spPr>
          <a:xfrm>
            <a:off x="8399439" y="11290393"/>
            <a:ext cx="3045577" cy="1250952"/>
          </a:xfrm>
          <a:prstGeom prst="rect">
            <a:avLst/>
          </a:prstGeom>
          <a:ln w="12700">
            <a:miter lim="400000"/>
          </a:ln>
        </p:spPr>
      </p:pic>
      <p:pic>
        <p:nvPicPr>
          <p:cNvPr id="15" name="Obrazek" descr="Obrazek">
            <a:extLst>
              <a:ext uri="{FF2B5EF4-FFF2-40B4-BE49-F238E27FC236}">
                <a16:creationId xmlns:a16="http://schemas.microsoft.com/office/drawing/2014/main" id="{F7AD955F-7782-1B7A-13B1-38073C597C32}"/>
              </a:ext>
            </a:extLst>
          </p:cNvPr>
          <p:cNvPicPr>
            <a:picLocks noChangeAspect="1"/>
          </p:cNvPicPr>
          <p:nvPr/>
        </p:nvPicPr>
        <p:blipFill>
          <a:blip r:embed="rId7"/>
          <a:stretch>
            <a:fillRect/>
          </a:stretch>
        </p:blipFill>
        <p:spPr>
          <a:xfrm>
            <a:off x="13749068" y="11345587"/>
            <a:ext cx="1448627" cy="1140566"/>
          </a:xfrm>
          <a:prstGeom prst="rect">
            <a:avLst/>
          </a:prstGeom>
          <a:ln w="12700">
            <a:miter lim="400000"/>
          </a:ln>
        </p:spPr>
      </p:pic>
      <p:pic>
        <p:nvPicPr>
          <p:cNvPr id="2" name="Obraz 1">
            <a:extLst>
              <a:ext uri="{FF2B5EF4-FFF2-40B4-BE49-F238E27FC236}">
                <a16:creationId xmlns:a16="http://schemas.microsoft.com/office/drawing/2014/main" id="{1DB6ACC5-CD9A-8884-83EA-BBC3A8E3DB2E}"/>
              </a:ext>
            </a:extLst>
          </p:cNvPr>
          <p:cNvPicPr>
            <a:picLocks noChangeAspect="1"/>
          </p:cNvPicPr>
          <p:nvPr/>
        </p:nvPicPr>
        <p:blipFill>
          <a:blip r:embed="rId8"/>
          <a:stretch>
            <a:fillRect/>
          </a:stretch>
        </p:blipFill>
        <p:spPr>
          <a:xfrm>
            <a:off x="10953503" y="3990019"/>
            <a:ext cx="12874730" cy="6383784"/>
          </a:xfrm>
          <a:prstGeom prst="rect">
            <a:avLst/>
          </a:prstGeom>
        </p:spPr>
      </p:pic>
    </p:spTree>
    <p:extLst>
      <p:ext uri="{BB962C8B-B14F-4D97-AF65-F5344CB8AC3E}">
        <p14:creationId xmlns:p14="http://schemas.microsoft.com/office/powerpoint/2010/main" val="123502602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Duis orci leo, consectetur a felis vel, laoreet sollicitudin urna. Sed in molestie lorem. In id risus blandit, ornare tellus vel, blandit mauris. Aenean rutrum leo at ultricies dapibus."/>
          <p:cNvSpPr txBox="1"/>
          <p:nvPr/>
        </p:nvSpPr>
        <p:spPr>
          <a:xfrm>
            <a:off x="1103313" y="7176839"/>
            <a:ext cx="6939558" cy="380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gn="l" defTabSz="2438400">
              <a:defRPr sz="3000">
                <a:solidFill>
                  <a:srgbClr val="000000"/>
                </a:solidFill>
                <a:latin typeface="Avenir Book"/>
                <a:ea typeface="Avenir Book"/>
                <a:cs typeface="Avenir Book"/>
                <a:sym typeface="Avenir Book"/>
              </a:defRPr>
            </a:lvl1pPr>
          </a:lstStyle>
          <a:p>
            <a:r>
              <a:rPr lang="pl-PL" sz="4000" dirty="0"/>
              <a:t>Poprawa konkurencyjności gospodarstw rolnych.</a:t>
            </a:r>
          </a:p>
          <a:p>
            <a:endParaRPr lang="pl-PL" sz="4000" dirty="0"/>
          </a:p>
          <a:p>
            <a:r>
              <a:rPr lang="pl-PL" sz="4000" dirty="0"/>
              <a:t>6 projektów</a:t>
            </a:r>
          </a:p>
          <a:p>
            <a:endParaRPr lang="pl-PL" sz="4000" dirty="0"/>
          </a:p>
          <a:p>
            <a:r>
              <a:rPr lang="pl-PL" sz="4000" dirty="0"/>
              <a:t>I miejsce + Wyróżnienie</a:t>
            </a:r>
          </a:p>
          <a:p>
            <a:endParaRPr dirty="0"/>
          </a:p>
        </p:txBody>
      </p:sp>
      <p:sp>
        <p:nvSpPr>
          <p:cNvPr id="199" name="Integer luctus luctus quam consectetur ornare. Cras eu efficitur nisi. Aliquam risus dui, tincidunt eu odio non, placerat ullamcorper libero."/>
          <p:cNvSpPr txBox="1"/>
          <p:nvPr/>
        </p:nvSpPr>
        <p:spPr>
          <a:xfrm>
            <a:off x="9075025" y="7038547"/>
            <a:ext cx="6939559" cy="380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gn="l" defTabSz="2438400">
              <a:defRPr sz="3000">
                <a:solidFill>
                  <a:srgbClr val="000000"/>
                </a:solidFill>
                <a:latin typeface="Avenir Book"/>
                <a:ea typeface="Avenir Book"/>
                <a:cs typeface="Avenir Book"/>
                <a:sym typeface="Avenir Book"/>
              </a:defRPr>
            </a:lvl1pPr>
          </a:lstStyle>
          <a:p>
            <a:r>
              <a:rPr lang="pl-PL" sz="4000" dirty="0"/>
              <a:t>Rozwój lokalny, aktywizacja społeczna i integracja społeczna.</a:t>
            </a:r>
          </a:p>
          <a:p>
            <a:endParaRPr lang="pl-PL" sz="4000" dirty="0"/>
          </a:p>
          <a:p>
            <a:r>
              <a:rPr lang="pl-PL" sz="4000" dirty="0"/>
              <a:t>41 projektów</a:t>
            </a:r>
          </a:p>
          <a:p>
            <a:endParaRPr lang="pl-PL" sz="4000" dirty="0"/>
          </a:p>
          <a:p>
            <a:r>
              <a:rPr lang="pl-PL" sz="4000" dirty="0"/>
              <a:t>Miejsca I-III + 3 Wyróżnienia</a:t>
            </a:r>
            <a:endParaRPr sz="4000" dirty="0"/>
          </a:p>
        </p:txBody>
      </p:sp>
      <p:sp>
        <p:nvSpPr>
          <p:cNvPr id="200" name="Maecenas lobortis turpis id ex ullamcorper, quis dictum nulla tempor."/>
          <p:cNvSpPr txBox="1"/>
          <p:nvPr/>
        </p:nvSpPr>
        <p:spPr>
          <a:xfrm>
            <a:off x="16881292" y="6970168"/>
            <a:ext cx="6939558" cy="3198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lgn="l" defTabSz="2438400">
              <a:defRPr sz="3000">
                <a:solidFill>
                  <a:srgbClr val="000000"/>
                </a:solidFill>
                <a:latin typeface="Avenir Book"/>
                <a:ea typeface="Avenir Book"/>
                <a:cs typeface="Avenir Book"/>
                <a:sym typeface="Avenir Book"/>
              </a:defRPr>
            </a:lvl1pPr>
          </a:lstStyle>
          <a:p>
            <a:r>
              <a:rPr lang="pl-PL" sz="4000" dirty="0"/>
              <a:t>Ochrona środowiska i działania na rzecz klimatu.</a:t>
            </a:r>
          </a:p>
          <a:p>
            <a:endParaRPr lang="pl-PL" sz="4000" dirty="0"/>
          </a:p>
          <a:p>
            <a:r>
              <a:rPr lang="pl-PL" sz="4000" dirty="0"/>
              <a:t>5 projektów</a:t>
            </a:r>
          </a:p>
          <a:p>
            <a:endParaRPr lang="pl-PL" sz="4000" dirty="0"/>
          </a:p>
          <a:p>
            <a:r>
              <a:rPr lang="pl-PL" sz="4000" dirty="0"/>
              <a:t>I miejsce  + Wyróżnienie </a:t>
            </a:r>
            <a:endParaRPr sz="4000" dirty="0"/>
          </a:p>
        </p:txBody>
      </p:sp>
      <p:pic>
        <p:nvPicPr>
          <p:cNvPr id="210" name="Obrazek" descr="Obrazek"/>
          <p:cNvPicPr>
            <a:picLocks noChangeAspect="1"/>
          </p:cNvPicPr>
          <p:nvPr/>
        </p:nvPicPr>
        <p:blipFill>
          <a:blip r:embed="rId2"/>
          <a:stretch>
            <a:fillRect/>
          </a:stretch>
        </p:blipFill>
        <p:spPr>
          <a:xfrm>
            <a:off x="3756672" y="4558226"/>
            <a:ext cx="738575" cy="631648"/>
          </a:xfrm>
          <a:prstGeom prst="rect">
            <a:avLst/>
          </a:prstGeom>
          <a:ln w="12700">
            <a:miter lim="400000"/>
          </a:ln>
        </p:spPr>
      </p:pic>
      <p:pic>
        <p:nvPicPr>
          <p:cNvPr id="211" name="Obrazek" descr="Obrazek"/>
          <p:cNvPicPr>
            <a:picLocks noChangeAspect="1"/>
          </p:cNvPicPr>
          <p:nvPr/>
        </p:nvPicPr>
        <p:blipFill>
          <a:blip r:embed="rId2"/>
          <a:stretch>
            <a:fillRect/>
          </a:stretch>
        </p:blipFill>
        <p:spPr>
          <a:xfrm>
            <a:off x="11822712" y="4558226"/>
            <a:ext cx="738576" cy="631648"/>
          </a:xfrm>
          <a:prstGeom prst="rect">
            <a:avLst/>
          </a:prstGeom>
          <a:ln w="12700">
            <a:miter lim="400000"/>
          </a:ln>
        </p:spPr>
      </p:pic>
      <p:pic>
        <p:nvPicPr>
          <p:cNvPr id="212" name="Obrazek" descr="Obrazek"/>
          <p:cNvPicPr>
            <a:picLocks noChangeAspect="1"/>
          </p:cNvPicPr>
          <p:nvPr/>
        </p:nvPicPr>
        <p:blipFill>
          <a:blip r:embed="rId2"/>
          <a:stretch>
            <a:fillRect/>
          </a:stretch>
        </p:blipFill>
        <p:spPr>
          <a:xfrm>
            <a:off x="19832994" y="4558226"/>
            <a:ext cx="738575" cy="631648"/>
          </a:xfrm>
          <a:prstGeom prst="rect">
            <a:avLst/>
          </a:prstGeom>
          <a:ln w="12700">
            <a:miter lim="400000"/>
          </a:ln>
        </p:spPr>
      </p:pic>
      <p:sp>
        <p:nvSpPr>
          <p:cNvPr id="213" name="Duis orci leo"/>
          <p:cNvSpPr txBox="1"/>
          <p:nvPr/>
        </p:nvSpPr>
        <p:spPr>
          <a:xfrm>
            <a:off x="16881292" y="5824987"/>
            <a:ext cx="6939558" cy="930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gn="l" defTabSz="2438400">
              <a:defRPr sz="4000">
                <a:solidFill>
                  <a:srgbClr val="000000"/>
                </a:solidFill>
                <a:latin typeface="Avenir Black"/>
                <a:ea typeface="Avenir Black"/>
                <a:cs typeface="Avenir Black"/>
                <a:sym typeface="Avenir Black"/>
              </a:defRPr>
            </a:lvl1pPr>
          </a:lstStyle>
          <a:p>
            <a:r>
              <a:rPr lang="pl-PL" sz="5000" dirty="0"/>
              <a:t>Kategoria III</a:t>
            </a:r>
            <a:endParaRPr sz="5000" dirty="0"/>
          </a:p>
        </p:txBody>
      </p:sp>
      <p:sp>
        <p:nvSpPr>
          <p:cNvPr id="214" name="Duis orci leo"/>
          <p:cNvSpPr txBox="1"/>
          <p:nvPr/>
        </p:nvSpPr>
        <p:spPr>
          <a:xfrm>
            <a:off x="9075025" y="5824987"/>
            <a:ext cx="6939559" cy="930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gn="l" defTabSz="2438400">
              <a:defRPr sz="4000">
                <a:solidFill>
                  <a:srgbClr val="000000"/>
                </a:solidFill>
                <a:latin typeface="Avenir Black"/>
                <a:ea typeface="Avenir Black"/>
                <a:cs typeface="Avenir Black"/>
                <a:sym typeface="Avenir Black"/>
              </a:defRPr>
            </a:lvl1pPr>
          </a:lstStyle>
          <a:p>
            <a:r>
              <a:rPr lang="pl-PL" sz="5000" dirty="0"/>
              <a:t>Kategoria II</a:t>
            </a:r>
            <a:endParaRPr sz="5000" dirty="0"/>
          </a:p>
        </p:txBody>
      </p:sp>
      <p:sp>
        <p:nvSpPr>
          <p:cNvPr id="215" name="Duis orci leo"/>
          <p:cNvSpPr txBox="1"/>
          <p:nvPr/>
        </p:nvSpPr>
        <p:spPr>
          <a:xfrm>
            <a:off x="1103313" y="5824987"/>
            <a:ext cx="6939558" cy="930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gn="l" defTabSz="2438400">
              <a:defRPr sz="4000">
                <a:solidFill>
                  <a:srgbClr val="000000"/>
                </a:solidFill>
                <a:latin typeface="Avenir Black"/>
                <a:ea typeface="Avenir Black"/>
                <a:cs typeface="Avenir Black"/>
                <a:sym typeface="Avenir Black"/>
              </a:defRPr>
            </a:lvl1pPr>
          </a:lstStyle>
          <a:p>
            <a:r>
              <a:rPr lang="pl-PL" sz="5000" dirty="0"/>
              <a:t>Kategoria I</a:t>
            </a:r>
            <a:endParaRPr sz="5000" dirty="0"/>
          </a:p>
        </p:txBody>
      </p:sp>
      <p:pic>
        <p:nvPicPr>
          <p:cNvPr id="12" name="Obrazek" descr="Obrazek">
            <a:extLst>
              <a:ext uri="{FF2B5EF4-FFF2-40B4-BE49-F238E27FC236}">
                <a16:creationId xmlns:a16="http://schemas.microsoft.com/office/drawing/2014/main" id="{8331EAD4-E1AF-4C38-AFFE-103B09576599}"/>
              </a:ext>
            </a:extLst>
          </p:cNvPr>
          <p:cNvPicPr>
            <a:picLocks noChangeAspect="1"/>
          </p:cNvPicPr>
          <p:nvPr/>
        </p:nvPicPr>
        <p:blipFill>
          <a:blip r:embed="rId3"/>
          <a:stretch>
            <a:fillRect/>
          </a:stretch>
        </p:blipFill>
        <p:spPr>
          <a:xfrm>
            <a:off x="0" y="942480"/>
            <a:ext cx="24384000" cy="1353205"/>
          </a:xfrm>
          <a:prstGeom prst="rect">
            <a:avLst/>
          </a:prstGeom>
          <a:ln w="12700">
            <a:miter lim="400000"/>
          </a:ln>
        </p:spPr>
      </p:pic>
      <p:sp>
        <p:nvSpPr>
          <p:cNvPr id="13" name="SPOTKANIE  KOBIET WIEJSKICH  „KOBIETY TO DOBRY  KLIMAT”">
            <a:extLst>
              <a:ext uri="{FF2B5EF4-FFF2-40B4-BE49-F238E27FC236}">
                <a16:creationId xmlns:a16="http://schemas.microsoft.com/office/drawing/2014/main" id="{4A2A63F8-7573-8DFF-2EF2-1525844121C8}"/>
              </a:ext>
            </a:extLst>
          </p:cNvPr>
          <p:cNvSpPr txBox="1"/>
          <p:nvPr/>
        </p:nvSpPr>
        <p:spPr>
          <a:xfrm>
            <a:off x="1072663" y="1167933"/>
            <a:ext cx="17606548" cy="930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l" defTabSz="2438400">
              <a:defRPr sz="4500">
                <a:solidFill>
                  <a:srgbClr val="FFFFFF"/>
                </a:solidFill>
                <a:latin typeface="Avenir Black"/>
                <a:ea typeface="Avenir Black"/>
                <a:cs typeface="Avenir Black"/>
                <a:sym typeface="Avenir Black"/>
              </a:defRPr>
            </a:lvl1pPr>
          </a:lstStyle>
          <a:p>
            <a:r>
              <a:rPr lang="pl-PL" dirty="0"/>
              <a:t>Przyjazna Wieś </a:t>
            </a:r>
            <a:endParaRPr lang="en-US" dirty="0"/>
          </a:p>
        </p:txBody>
      </p:sp>
      <p:sp>
        <p:nvSpPr>
          <p:cNvPr id="15" name="Linia">
            <a:extLst>
              <a:ext uri="{FF2B5EF4-FFF2-40B4-BE49-F238E27FC236}">
                <a16:creationId xmlns:a16="http://schemas.microsoft.com/office/drawing/2014/main" id="{DFBF2127-A25B-6790-854C-F1A94BD54346}"/>
              </a:ext>
            </a:extLst>
          </p:cNvPr>
          <p:cNvSpPr/>
          <p:nvPr/>
        </p:nvSpPr>
        <p:spPr>
          <a:xfrm flipV="1">
            <a:off x="1072663" y="2575204"/>
            <a:ext cx="22350040" cy="27320"/>
          </a:xfrm>
          <a:prstGeom prst="line">
            <a:avLst/>
          </a:prstGeom>
          <a:ln w="25400">
            <a:solidFill>
              <a:srgbClr val="448F4A"/>
            </a:solidFill>
          </a:ln>
        </p:spPr>
        <p:txBody>
          <a:bodyPr lIns="45718" tIns="45718" rIns="45718" bIns="45718"/>
          <a:lstStyle/>
          <a:p>
            <a:endParaRPr/>
          </a:p>
        </p:txBody>
      </p:sp>
      <p:pic>
        <p:nvPicPr>
          <p:cNvPr id="16" name="Obrazek" descr="Obrazek">
            <a:extLst>
              <a:ext uri="{FF2B5EF4-FFF2-40B4-BE49-F238E27FC236}">
                <a16:creationId xmlns:a16="http://schemas.microsoft.com/office/drawing/2014/main" id="{BF7E3061-D40B-1D9C-DCB5-00D4B5B065EF}"/>
              </a:ext>
            </a:extLst>
          </p:cNvPr>
          <p:cNvPicPr>
            <a:picLocks noChangeAspect="1"/>
          </p:cNvPicPr>
          <p:nvPr/>
        </p:nvPicPr>
        <p:blipFill rotWithShape="1">
          <a:blip r:embed="rId4"/>
          <a:srcRect l="-8460" t="-4484" r="-7397" b="23960"/>
          <a:stretch/>
        </p:blipFill>
        <p:spPr>
          <a:xfrm>
            <a:off x="21758710" y="289048"/>
            <a:ext cx="1663992" cy="2182691"/>
          </a:xfrm>
          <a:prstGeom prst="rect">
            <a:avLst/>
          </a:prstGeom>
          <a:solidFill>
            <a:schemeClr val="bg1"/>
          </a:solidFill>
          <a:ln w="12700">
            <a:miter lim="400000"/>
          </a:ln>
        </p:spPr>
      </p:pic>
      <p:pic>
        <p:nvPicPr>
          <p:cNvPr id="8" name="PROW-2014-2020-logo-kolor.jpg" descr="PROW-2014-2020-logo-kolor.jpg">
            <a:extLst>
              <a:ext uri="{FF2B5EF4-FFF2-40B4-BE49-F238E27FC236}">
                <a16:creationId xmlns:a16="http://schemas.microsoft.com/office/drawing/2014/main" id="{28D50B80-5191-A12C-1C1A-56DE60ED61EF}"/>
              </a:ext>
            </a:extLst>
          </p:cNvPr>
          <p:cNvPicPr>
            <a:picLocks noChangeAspect="1"/>
          </p:cNvPicPr>
          <p:nvPr/>
        </p:nvPicPr>
        <p:blipFill>
          <a:blip r:embed="rId5"/>
          <a:stretch>
            <a:fillRect/>
          </a:stretch>
        </p:blipFill>
        <p:spPr>
          <a:xfrm>
            <a:off x="19028557" y="11091729"/>
            <a:ext cx="2331241" cy="1525543"/>
          </a:xfrm>
          <a:prstGeom prst="rect">
            <a:avLst/>
          </a:prstGeom>
          <a:ln w="12700">
            <a:miter lim="400000"/>
          </a:ln>
        </p:spPr>
      </p:pic>
      <p:pic>
        <p:nvPicPr>
          <p:cNvPr id="9" name="logo_UE_rgb-1.jpg" descr="logo_UE_rgb-1.jpg">
            <a:extLst>
              <a:ext uri="{FF2B5EF4-FFF2-40B4-BE49-F238E27FC236}">
                <a16:creationId xmlns:a16="http://schemas.microsoft.com/office/drawing/2014/main" id="{C9CC0800-A6DE-AF35-83EF-02A31EEBD6E8}"/>
              </a:ext>
            </a:extLst>
          </p:cNvPr>
          <p:cNvPicPr>
            <a:picLocks noChangeAspect="1"/>
          </p:cNvPicPr>
          <p:nvPr/>
        </p:nvPicPr>
        <p:blipFill>
          <a:blip r:embed="rId6"/>
          <a:srcRect l="63599" t="18350" r="6082" b="18350"/>
          <a:stretch>
            <a:fillRect/>
          </a:stretch>
        </p:blipFill>
        <p:spPr>
          <a:xfrm>
            <a:off x="3330513" y="11345956"/>
            <a:ext cx="1673373" cy="1139647"/>
          </a:xfrm>
          <a:prstGeom prst="rect">
            <a:avLst/>
          </a:prstGeom>
          <a:ln w="12700">
            <a:miter lim="400000"/>
          </a:ln>
        </p:spPr>
      </p:pic>
      <p:sp>
        <p:nvSpPr>
          <p:cNvPr id="10" name="Europejski Fundusz Rolny na rzecz Rozwoju Obszarów Wiejskich: Europa Inwestująca w obszary wiejskie.…">
            <a:extLst>
              <a:ext uri="{FF2B5EF4-FFF2-40B4-BE49-F238E27FC236}">
                <a16:creationId xmlns:a16="http://schemas.microsoft.com/office/drawing/2014/main" id="{0AE6C23D-6651-39C2-3F67-F4BB2542A239}"/>
              </a:ext>
            </a:extLst>
          </p:cNvPr>
          <p:cNvSpPr txBox="1"/>
          <p:nvPr/>
        </p:nvSpPr>
        <p:spPr>
          <a:xfrm>
            <a:off x="1470990" y="12768945"/>
            <a:ext cx="21442020" cy="947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1600"/>
            </a:pPr>
            <a:r>
              <a:rPr lang="pl-PL" dirty="0"/>
              <a:t>Europejski Fundusz Rolny na rzecz Rozwoju Obszarów Wiejskich: Europa Inwestująca w obszary wiejskie. Instytucja Zarządzająca Programem Rozwoju Obszarów Wiejskich na lata 2014–2020 – Minister Rolnictwa i Rozwoju Wsi. </a:t>
            </a:r>
          </a:p>
          <a:p>
            <a:pPr>
              <a:defRPr sz="1600"/>
            </a:pPr>
            <a:r>
              <a:rPr lang="pl-PL" dirty="0"/>
              <a:t>Operacja współfinansowana ze środków Unii Europejskiej w ramach Schematu II Pomocy Technicznej Programu Rozwoju Obszarów Wiejskich na lata 2014–2020. </a:t>
            </a:r>
          </a:p>
        </p:txBody>
      </p:sp>
      <p:pic>
        <p:nvPicPr>
          <p:cNvPr id="11" name="ksowPodstawoweCOLOR.pdf" descr="ksowPodstawoweCOLOR.pdf">
            <a:extLst>
              <a:ext uri="{FF2B5EF4-FFF2-40B4-BE49-F238E27FC236}">
                <a16:creationId xmlns:a16="http://schemas.microsoft.com/office/drawing/2014/main" id="{5A91B48D-6D72-FF4D-C394-CAE54CBBC1F8}"/>
              </a:ext>
            </a:extLst>
          </p:cNvPr>
          <p:cNvPicPr>
            <a:picLocks noChangeAspect="1"/>
          </p:cNvPicPr>
          <p:nvPr/>
        </p:nvPicPr>
        <p:blipFill>
          <a:blip r:embed="rId7"/>
          <a:stretch>
            <a:fillRect/>
          </a:stretch>
        </p:blipFill>
        <p:spPr>
          <a:xfrm>
            <a:off x="8399439" y="11290393"/>
            <a:ext cx="3045577" cy="1250952"/>
          </a:xfrm>
          <a:prstGeom prst="rect">
            <a:avLst/>
          </a:prstGeom>
          <a:ln w="12700">
            <a:miter lim="400000"/>
          </a:ln>
        </p:spPr>
      </p:pic>
      <p:pic>
        <p:nvPicPr>
          <p:cNvPr id="14" name="Obrazek" descr="Obrazek">
            <a:extLst>
              <a:ext uri="{FF2B5EF4-FFF2-40B4-BE49-F238E27FC236}">
                <a16:creationId xmlns:a16="http://schemas.microsoft.com/office/drawing/2014/main" id="{598BB8CB-B6E2-4817-E8FA-821FF8BE0FA3}"/>
              </a:ext>
            </a:extLst>
          </p:cNvPr>
          <p:cNvPicPr>
            <a:picLocks noChangeAspect="1"/>
          </p:cNvPicPr>
          <p:nvPr/>
        </p:nvPicPr>
        <p:blipFill>
          <a:blip r:embed="rId8"/>
          <a:stretch>
            <a:fillRect/>
          </a:stretch>
        </p:blipFill>
        <p:spPr>
          <a:xfrm>
            <a:off x="13749068" y="11345587"/>
            <a:ext cx="1448627" cy="1140566"/>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Duis orci leo, consectetur a felis vel, laoreet sollicitudin urna. Sed in molestie lorem. In id risus blandit, ornare tellus vel, blandit mauris. Aenean rutrum leo at ultricies dapibus."/>
          <p:cNvSpPr txBox="1"/>
          <p:nvPr/>
        </p:nvSpPr>
        <p:spPr>
          <a:xfrm>
            <a:off x="1211262" y="4178842"/>
            <a:ext cx="11758289" cy="55928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gn="l" defTabSz="2438400">
              <a:defRPr sz="3000">
                <a:solidFill>
                  <a:srgbClr val="000000"/>
                </a:solidFill>
                <a:latin typeface="Avenir Book"/>
                <a:ea typeface="Avenir Book"/>
                <a:cs typeface="Avenir Book"/>
                <a:sym typeface="Avenir Book"/>
              </a:defRPr>
            </a:lvl1pPr>
          </a:lstStyle>
          <a:p>
            <a:endParaRPr lang="pl-PL" dirty="0"/>
          </a:p>
          <a:p>
            <a:endParaRPr lang="pl-PL" sz="4000" dirty="0"/>
          </a:p>
          <a:p>
            <a:r>
              <a:rPr lang="pl-PL" sz="4000" dirty="0"/>
              <a:t>Urszula Żelazny – Przewodnicząca Kapituły</a:t>
            </a:r>
          </a:p>
          <a:p>
            <a:endParaRPr lang="pl-PL" sz="4000" dirty="0"/>
          </a:p>
          <a:p>
            <a:r>
              <a:rPr lang="pl-PL" sz="4000" dirty="0"/>
              <a:t>Aleksandra </a:t>
            </a:r>
            <a:r>
              <a:rPr lang="pl-PL" sz="4000" dirty="0" err="1"/>
              <a:t>Hapka</a:t>
            </a:r>
            <a:r>
              <a:rPr lang="pl-PL" sz="4000" dirty="0"/>
              <a:t> – Członkini Kapituły</a:t>
            </a:r>
          </a:p>
          <a:p>
            <a:endParaRPr lang="pl-PL" sz="4000" dirty="0"/>
          </a:p>
          <a:p>
            <a:r>
              <a:rPr lang="pl-PL" sz="4000" dirty="0"/>
              <a:t>Justyna Zarzycka – Członkini Kapituły</a:t>
            </a:r>
          </a:p>
          <a:p>
            <a:endParaRPr lang="pl-PL" sz="4000" dirty="0"/>
          </a:p>
          <a:p>
            <a:r>
              <a:rPr lang="pl-PL" sz="4000" dirty="0"/>
              <a:t>Piotr Nowak – Członek Kapituły</a:t>
            </a:r>
          </a:p>
          <a:p>
            <a:endParaRPr lang="pl-PL" sz="4000" dirty="0"/>
          </a:p>
        </p:txBody>
      </p:sp>
      <p:sp>
        <p:nvSpPr>
          <p:cNvPr id="194" name="Duis orci leo"/>
          <p:cNvSpPr txBox="1"/>
          <p:nvPr/>
        </p:nvSpPr>
        <p:spPr>
          <a:xfrm>
            <a:off x="1211262" y="3246034"/>
            <a:ext cx="8824835" cy="930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gn="l" defTabSz="2438400">
              <a:defRPr sz="4000">
                <a:solidFill>
                  <a:srgbClr val="000000"/>
                </a:solidFill>
                <a:latin typeface="Avenir Black"/>
                <a:ea typeface="Avenir Black"/>
                <a:cs typeface="Avenir Black"/>
                <a:sym typeface="Avenir Black"/>
              </a:defRPr>
            </a:lvl1pPr>
          </a:lstStyle>
          <a:p>
            <a:r>
              <a:rPr lang="pl-PL" sz="5000" dirty="0"/>
              <a:t>Kapituła Konkursu</a:t>
            </a:r>
            <a:endParaRPr sz="5000" dirty="0"/>
          </a:p>
        </p:txBody>
      </p:sp>
      <p:pic>
        <p:nvPicPr>
          <p:cNvPr id="13" name="Obrazek" descr="Obrazek">
            <a:extLst>
              <a:ext uri="{FF2B5EF4-FFF2-40B4-BE49-F238E27FC236}">
                <a16:creationId xmlns:a16="http://schemas.microsoft.com/office/drawing/2014/main" id="{3C00AFEA-BB3E-DF8E-EE31-F7478BA88273}"/>
              </a:ext>
            </a:extLst>
          </p:cNvPr>
          <p:cNvPicPr>
            <a:picLocks noChangeAspect="1"/>
          </p:cNvPicPr>
          <p:nvPr/>
        </p:nvPicPr>
        <p:blipFill>
          <a:blip r:embed="rId2"/>
          <a:stretch>
            <a:fillRect/>
          </a:stretch>
        </p:blipFill>
        <p:spPr>
          <a:xfrm>
            <a:off x="0" y="942480"/>
            <a:ext cx="24384000" cy="1353205"/>
          </a:xfrm>
          <a:prstGeom prst="rect">
            <a:avLst/>
          </a:prstGeom>
          <a:ln w="12700">
            <a:miter lim="400000"/>
          </a:ln>
        </p:spPr>
      </p:pic>
      <p:sp>
        <p:nvSpPr>
          <p:cNvPr id="14" name="SPOTKANIE  KOBIET WIEJSKICH  „KOBIETY TO DOBRY  KLIMAT”">
            <a:extLst>
              <a:ext uri="{FF2B5EF4-FFF2-40B4-BE49-F238E27FC236}">
                <a16:creationId xmlns:a16="http://schemas.microsoft.com/office/drawing/2014/main" id="{76AC5568-5244-3DAD-AA6F-54574C5F30A7}"/>
              </a:ext>
            </a:extLst>
          </p:cNvPr>
          <p:cNvSpPr txBox="1"/>
          <p:nvPr/>
        </p:nvSpPr>
        <p:spPr>
          <a:xfrm>
            <a:off x="1072663" y="1167933"/>
            <a:ext cx="17606548" cy="930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l" defTabSz="2438400">
              <a:defRPr sz="4500">
                <a:solidFill>
                  <a:srgbClr val="FFFFFF"/>
                </a:solidFill>
                <a:latin typeface="Avenir Black"/>
                <a:ea typeface="Avenir Black"/>
                <a:cs typeface="Avenir Black"/>
                <a:sym typeface="Avenir Black"/>
              </a:defRPr>
            </a:lvl1pPr>
          </a:lstStyle>
          <a:p>
            <a:r>
              <a:rPr lang="pl-PL" dirty="0"/>
              <a:t>Przyjazna Wieś</a:t>
            </a:r>
            <a:r>
              <a:rPr lang="en-US" dirty="0"/>
              <a:t> </a:t>
            </a:r>
            <a:endParaRPr dirty="0"/>
          </a:p>
        </p:txBody>
      </p:sp>
      <p:sp>
        <p:nvSpPr>
          <p:cNvPr id="16" name="Linia">
            <a:extLst>
              <a:ext uri="{FF2B5EF4-FFF2-40B4-BE49-F238E27FC236}">
                <a16:creationId xmlns:a16="http://schemas.microsoft.com/office/drawing/2014/main" id="{BE49EA64-8B09-21AA-5858-2F8C012E7A56}"/>
              </a:ext>
            </a:extLst>
          </p:cNvPr>
          <p:cNvSpPr/>
          <p:nvPr/>
        </p:nvSpPr>
        <p:spPr>
          <a:xfrm flipV="1">
            <a:off x="1072663" y="2575204"/>
            <a:ext cx="22350040" cy="27320"/>
          </a:xfrm>
          <a:prstGeom prst="line">
            <a:avLst/>
          </a:prstGeom>
          <a:ln w="25400">
            <a:solidFill>
              <a:srgbClr val="448F4A"/>
            </a:solidFill>
          </a:ln>
        </p:spPr>
        <p:txBody>
          <a:bodyPr lIns="45718" tIns="45718" rIns="45718" bIns="45718"/>
          <a:lstStyle/>
          <a:p>
            <a:endParaRPr/>
          </a:p>
        </p:txBody>
      </p:sp>
      <p:pic>
        <p:nvPicPr>
          <p:cNvPr id="17" name="Obrazek" descr="Obrazek">
            <a:extLst>
              <a:ext uri="{FF2B5EF4-FFF2-40B4-BE49-F238E27FC236}">
                <a16:creationId xmlns:a16="http://schemas.microsoft.com/office/drawing/2014/main" id="{C3A65967-BBE6-5031-79F7-E45F68FDD58E}"/>
              </a:ext>
            </a:extLst>
          </p:cNvPr>
          <p:cNvPicPr>
            <a:picLocks noChangeAspect="1"/>
          </p:cNvPicPr>
          <p:nvPr/>
        </p:nvPicPr>
        <p:blipFill rotWithShape="1">
          <a:blip r:embed="rId3"/>
          <a:srcRect l="-8460" t="-4484" r="-7397" b="23960"/>
          <a:stretch/>
        </p:blipFill>
        <p:spPr>
          <a:xfrm>
            <a:off x="21758710" y="289048"/>
            <a:ext cx="1663992" cy="2182691"/>
          </a:xfrm>
          <a:prstGeom prst="rect">
            <a:avLst/>
          </a:prstGeom>
          <a:solidFill>
            <a:schemeClr val="bg1"/>
          </a:solidFill>
          <a:ln w="12700">
            <a:miter lim="400000"/>
          </a:ln>
        </p:spPr>
      </p:pic>
      <p:pic>
        <p:nvPicPr>
          <p:cNvPr id="8" name="PROW-2014-2020-logo-kolor.jpg" descr="PROW-2014-2020-logo-kolor.jpg">
            <a:extLst>
              <a:ext uri="{FF2B5EF4-FFF2-40B4-BE49-F238E27FC236}">
                <a16:creationId xmlns:a16="http://schemas.microsoft.com/office/drawing/2014/main" id="{078C41D1-A103-B366-A6D5-E4FB7DBBBFE4}"/>
              </a:ext>
            </a:extLst>
          </p:cNvPr>
          <p:cNvPicPr>
            <a:picLocks noChangeAspect="1"/>
          </p:cNvPicPr>
          <p:nvPr/>
        </p:nvPicPr>
        <p:blipFill>
          <a:blip r:embed="rId4"/>
          <a:stretch>
            <a:fillRect/>
          </a:stretch>
        </p:blipFill>
        <p:spPr>
          <a:xfrm>
            <a:off x="19028557" y="11091729"/>
            <a:ext cx="2331241" cy="1525543"/>
          </a:xfrm>
          <a:prstGeom prst="rect">
            <a:avLst/>
          </a:prstGeom>
          <a:ln w="12700">
            <a:miter lim="400000"/>
          </a:ln>
        </p:spPr>
      </p:pic>
      <p:pic>
        <p:nvPicPr>
          <p:cNvPr id="9" name="logo_UE_rgb-1.jpg" descr="logo_UE_rgb-1.jpg">
            <a:extLst>
              <a:ext uri="{FF2B5EF4-FFF2-40B4-BE49-F238E27FC236}">
                <a16:creationId xmlns:a16="http://schemas.microsoft.com/office/drawing/2014/main" id="{50C4853D-CC2C-C4AD-5557-CD6BFFA9B7AB}"/>
              </a:ext>
            </a:extLst>
          </p:cNvPr>
          <p:cNvPicPr>
            <a:picLocks noChangeAspect="1"/>
          </p:cNvPicPr>
          <p:nvPr/>
        </p:nvPicPr>
        <p:blipFill>
          <a:blip r:embed="rId5"/>
          <a:srcRect l="63599" t="18350" r="6082" b="18350"/>
          <a:stretch>
            <a:fillRect/>
          </a:stretch>
        </p:blipFill>
        <p:spPr>
          <a:xfrm>
            <a:off x="3330513" y="11345956"/>
            <a:ext cx="1673373" cy="1139647"/>
          </a:xfrm>
          <a:prstGeom prst="rect">
            <a:avLst/>
          </a:prstGeom>
          <a:ln w="12700">
            <a:miter lim="400000"/>
          </a:ln>
        </p:spPr>
      </p:pic>
      <p:sp>
        <p:nvSpPr>
          <p:cNvPr id="10" name="Europejski Fundusz Rolny na rzecz Rozwoju Obszarów Wiejskich: Europa Inwestująca w obszary wiejskie.…">
            <a:extLst>
              <a:ext uri="{FF2B5EF4-FFF2-40B4-BE49-F238E27FC236}">
                <a16:creationId xmlns:a16="http://schemas.microsoft.com/office/drawing/2014/main" id="{C58B113B-A081-97BF-AC7D-D8FB945C2568}"/>
              </a:ext>
            </a:extLst>
          </p:cNvPr>
          <p:cNvSpPr txBox="1"/>
          <p:nvPr/>
        </p:nvSpPr>
        <p:spPr>
          <a:xfrm>
            <a:off x="1470990" y="12768945"/>
            <a:ext cx="21442020" cy="9470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a:defRPr sz="1600"/>
            </a:pPr>
            <a:r>
              <a:rPr lang="pl-PL" dirty="0"/>
              <a:t>Europejski Fundusz Rolny na rzecz Rozwoju Obszarów Wiejskich: Europa Inwestująca w obszary wiejskie. Instytucja Zarządzająca Programem Rozwoju Obszarów Wiejskich na lata 2014–2020 – Minister Rolnictwa i Rozwoju Wsi. </a:t>
            </a:r>
          </a:p>
          <a:p>
            <a:pPr>
              <a:defRPr sz="1600"/>
            </a:pPr>
            <a:r>
              <a:rPr lang="pl-PL" dirty="0"/>
              <a:t>Operacja współfinansowana ze środków Unii Europejskiej w ramach Schematu II Pomocy Technicznej Programu Rozwoju Obszarów Wiejskich na lata 2014–2020. </a:t>
            </a:r>
          </a:p>
        </p:txBody>
      </p:sp>
      <p:pic>
        <p:nvPicPr>
          <p:cNvPr id="11" name="ksowPodstawoweCOLOR.pdf" descr="ksowPodstawoweCOLOR.pdf">
            <a:extLst>
              <a:ext uri="{FF2B5EF4-FFF2-40B4-BE49-F238E27FC236}">
                <a16:creationId xmlns:a16="http://schemas.microsoft.com/office/drawing/2014/main" id="{0D91ACC1-4A68-0FFA-C0B4-BE625E5CAF0D}"/>
              </a:ext>
            </a:extLst>
          </p:cNvPr>
          <p:cNvPicPr>
            <a:picLocks noChangeAspect="1"/>
          </p:cNvPicPr>
          <p:nvPr/>
        </p:nvPicPr>
        <p:blipFill>
          <a:blip r:embed="rId6"/>
          <a:stretch>
            <a:fillRect/>
          </a:stretch>
        </p:blipFill>
        <p:spPr>
          <a:xfrm>
            <a:off x="8399439" y="11290393"/>
            <a:ext cx="3045577" cy="1250952"/>
          </a:xfrm>
          <a:prstGeom prst="rect">
            <a:avLst/>
          </a:prstGeom>
          <a:ln w="12700">
            <a:miter lim="400000"/>
          </a:ln>
        </p:spPr>
      </p:pic>
      <p:pic>
        <p:nvPicPr>
          <p:cNvPr id="15" name="Obrazek" descr="Obrazek">
            <a:extLst>
              <a:ext uri="{FF2B5EF4-FFF2-40B4-BE49-F238E27FC236}">
                <a16:creationId xmlns:a16="http://schemas.microsoft.com/office/drawing/2014/main" id="{F7AD955F-7782-1B7A-13B1-38073C597C32}"/>
              </a:ext>
            </a:extLst>
          </p:cNvPr>
          <p:cNvPicPr>
            <a:picLocks noChangeAspect="1"/>
          </p:cNvPicPr>
          <p:nvPr/>
        </p:nvPicPr>
        <p:blipFill>
          <a:blip r:embed="rId7"/>
          <a:stretch>
            <a:fillRect/>
          </a:stretch>
        </p:blipFill>
        <p:spPr>
          <a:xfrm>
            <a:off x="13749068" y="11345587"/>
            <a:ext cx="1448627" cy="1140566"/>
          </a:xfrm>
          <a:prstGeom prst="rect">
            <a:avLst/>
          </a:prstGeom>
          <a:ln w="12700">
            <a:miter lim="400000"/>
          </a:ln>
        </p:spPr>
      </p:pic>
      <p:pic>
        <p:nvPicPr>
          <p:cNvPr id="2" name="Obraz 1">
            <a:extLst>
              <a:ext uri="{FF2B5EF4-FFF2-40B4-BE49-F238E27FC236}">
                <a16:creationId xmlns:a16="http://schemas.microsoft.com/office/drawing/2014/main" id="{A83715DB-13C7-6395-CF13-65A0DF3226E0}"/>
              </a:ext>
            </a:extLst>
          </p:cNvPr>
          <p:cNvPicPr>
            <a:picLocks noChangeAspect="1"/>
          </p:cNvPicPr>
          <p:nvPr/>
        </p:nvPicPr>
        <p:blipFill>
          <a:blip r:embed="rId8"/>
          <a:stretch>
            <a:fillRect/>
          </a:stretch>
        </p:blipFill>
        <p:spPr>
          <a:xfrm>
            <a:off x="12969550" y="3144481"/>
            <a:ext cx="8390247" cy="7894267"/>
          </a:xfrm>
          <a:prstGeom prst="rect">
            <a:avLst/>
          </a:prstGeom>
        </p:spPr>
      </p:pic>
    </p:spTree>
    <p:extLst>
      <p:ext uri="{BB962C8B-B14F-4D97-AF65-F5344CB8AC3E}">
        <p14:creationId xmlns:p14="http://schemas.microsoft.com/office/powerpoint/2010/main" val="82692268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Google Shape;145;p27"/>
          <p:cNvSpPr/>
          <p:nvPr/>
        </p:nvSpPr>
        <p:spPr>
          <a:xfrm>
            <a:off x="0" y="0"/>
            <a:ext cx="24384000" cy="10962872"/>
          </a:xfrm>
          <a:prstGeom prst="rect">
            <a:avLst/>
          </a:prstGeom>
          <a:solidFill>
            <a:srgbClr val="386F40"/>
          </a:solidFill>
          <a:ln w="12700">
            <a:miter lim="400000"/>
          </a:ln>
        </p:spPr>
        <p:txBody>
          <a:bodyPr lIns="50800" tIns="50800" rIns="50800" bIns="50800" anchor="ctr"/>
          <a:lstStyle/>
          <a:p>
            <a:pPr algn="l" defTabSz="2438400">
              <a:defRPr sz="3600">
                <a:solidFill>
                  <a:srgbClr val="000000"/>
                </a:solidFill>
                <a:latin typeface="Arial"/>
                <a:ea typeface="Arial"/>
                <a:cs typeface="Arial"/>
                <a:sym typeface="Arial"/>
              </a:defRPr>
            </a:pPr>
            <a:endParaRPr/>
          </a:p>
        </p:txBody>
      </p:sp>
      <p:sp>
        <p:nvSpPr>
          <p:cNvPr id="160" name="Rectangle"/>
          <p:cNvSpPr/>
          <p:nvPr/>
        </p:nvSpPr>
        <p:spPr>
          <a:xfrm>
            <a:off x="2043813" y="0"/>
            <a:ext cx="5827098" cy="11049725"/>
          </a:xfrm>
          <a:prstGeom prst="rect">
            <a:avLst/>
          </a:prstGeom>
          <a:solidFill>
            <a:srgbClr val="FFFFFF"/>
          </a:solidFill>
          <a:ln w="12700">
            <a:miter lim="400000"/>
          </a:ln>
        </p:spPr>
        <p:txBody>
          <a:bodyPr lIns="50800" tIns="50800" rIns="50800" bIns="50800" anchor="ctr"/>
          <a:lstStyle/>
          <a:p>
            <a:endParaRPr/>
          </a:p>
        </p:txBody>
      </p:sp>
      <p:pic>
        <p:nvPicPr>
          <p:cNvPr id="161" name="PROW-2014-2020-logo-kolor.jpg" descr="PROW-2014-2020-logo-kolor.jpg"/>
          <p:cNvPicPr>
            <a:picLocks noChangeAspect="1"/>
          </p:cNvPicPr>
          <p:nvPr/>
        </p:nvPicPr>
        <p:blipFill>
          <a:blip r:embed="rId2"/>
          <a:stretch>
            <a:fillRect/>
          </a:stretch>
        </p:blipFill>
        <p:spPr>
          <a:xfrm>
            <a:off x="19028556" y="11091729"/>
            <a:ext cx="2331242" cy="1525544"/>
          </a:xfrm>
          <a:prstGeom prst="rect">
            <a:avLst/>
          </a:prstGeom>
          <a:ln w="12700">
            <a:miter lim="400000"/>
          </a:ln>
        </p:spPr>
      </p:pic>
      <p:pic>
        <p:nvPicPr>
          <p:cNvPr id="162" name="logo_UE_rgb-1.jpg" descr="logo_UE_rgb-1.jpg"/>
          <p:cNvPicPr>
            <a:picLocks noChangeAspect="1"/>
          </p:cNvPicPr>
          <p:nvPr/>
        </p:nvPicPr>
        <p:blipFill>
          <a:blip r:embed="rId3"/>
          <a:srcRect l="63599" t="18350" r="6082" b="18350"/>
          <a:stretch>
            <a:fillRect/>
          </a:stretch>
        </p:blipFill>
        <p:spPr>
          <a:xfrm>
            <a:off x="3330512" y="11345956"/>
            <a:ext cx="1673374" cy="1139648"/>
          </a:xfrm>
          <a:prstGeom prst="rect">
            <a:avLst/>
          </a:prstGeom>
          <a:ln w="12700">
            <a:miter lim="400000"/>
          </a:ln>
        </p:spPr>
      </p:pic>
      <p:sp>
        <p:nvSpPr>
          <p:cNvPr id="163" name="Europejski Fundusz Rolny na rzecz Rozwoju Obszarów Wiejskich: Europa Inwestująca w obszary wiejskie.…"/>
          <p:cNvSpPr txBox="1"/>
          <p:nvPr/>
        </p:nvSpPr>
        <p:spPr>
          <a:xfrm>
            <a:off x="1470990" y="12768944"/>
            <a:ext cx="21442020" cy="947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1600">
                <a:latin typeface="+mn-lt"/>
                <a:ea typeface="+mn-ea"/>
                <a:cs typeface="+mn-cs"/>
                <a:sym typeface="Helvetica Neue"/>
              </a:defRPr>
            </a:pPr>
            <a:r>
              <a:t>Europejski Fundusz Rolny na rzecz Rozwoju Obszarów Wiejskich: Europa Inwestująca w obszary wiejskie. Instytucja Zarządzająca Programem Rozwoju Obszarów Wiejskich na lata 2014–2020 – Minister Rolnictwa i Rozwoju Wsi. </a:t>
            </a:r>
          </a:p>
          <a:p>
            <a:pPr>
              <a:defRPr sz="1600">
                <a:latin typeface="+mn-lt"/>
                <a:ea typeface="+mn-ea"/>
                <a:cs typeface="+mn-cs"/>
                <a:sym typeface="Helvetica Neue"/>
              </a:defRPr>
            </a:pPr>
            <a:r>
              <a:t>Operacja współfinansowana ze środków Unii Europejskiej w ramach Schematu II Pomocy Technicznej Programu Rozwoju Obszarów Wiejskich na lata 2014–2020. </a:t>
            </a:r>
          </a:p>
          <a:p>
            <a:pPr>
              <a:defRPr sz="1600">
                <a:solidFill>
                  <a:srgbClr val="212121"/>
                </a:solidFill>
                <a:latin typeface="Calibri"/>
                <a:ea typeface="Calibri"/>
                <a:cs typeface="Calibri"/>
                <a:sym typeface="Calibri"/>
              </a:defRPr>
            </a:pPr>
            <a:r>
              <a:t>Za treść odpowiada Centrum Doradztwa Rolniczego w Brwinowie Oddział w Warszawie.</a:t>
            </a:r>
          </a:p>
        </p:txBody>
      </p:sp>
      <p:pic>
        <p:nvPicPr>
          <p:cNvPr id="164" name="ksowPodstawoweCOLOR.pdf" descr="ksowPodstawoweCOLOR.pdf"/>
          <p:cNvPicPr>
            <a:picLocks noChangeAspect="1"/>
          </p:cNvPicPr>
          <p:nvPr/>
        </p:nvPicPr>
        <p:blipFill>
          <a:blip r:embed="rId4"/>
          <a:stretch>
            <a:fillRect/>
          </a:stretch>
        </p:blipFill>
        <p:spPr>
          <a:xfrm>
            <a:off x="8399439" y="11290393"/>
            <a:ext cx="3045578" cy="1250953"/>
          </a:xfrm>
          <a:prstGeom prst="rect">
            <a:avLst/>
          </a:prstGeom>
          <a:ln w="12700">
            <a:miter lim="400000"/>
          </a:ln>
        </p:spPr>
      </p:pic>
      <p:pic>
        <p:nvPicPr>
          <p:cNvPr id="165" name="Obrazek" descr="Obrazek"/>
          <p:cNvPicPr>
            <a:picLocks noChangeAspect="1"/>
          </p:cNvPicPr>
          <p:nvPr/>
        </p:nvPicPr>
        <p:blipFill>
          <a:blip r:embed="rId5"/>
          <a:stretch>
            <a:fillRect/>
          </a:stretch>
        </p:blipFill>
        <p:spPr>
          <a:xfrm>
            <a:off x="13749067" y="11345587"/>
            <a:ext cx="1448628" cy="1140567"/>
          </a:xfrm>
          <a:prstGeom prst="rect">
            <a:avLst/>
          </a:prstGeom>
          <a:ln w="12700">
            <a:miter lim="400000"/>
          </a:ln>
        </p:spPr>
      </p:pic>
      <p:pic>
        <p:nvPicPr>
          <p:cNvPr id="166" name="Obrazek" descr="Obrazek"/>
          <p:cNvPicPr>
            <a:picLocks noChangeAspect="1"/>
          </p:cNvPicPr>
          <p:nvPr/>
        </p:nvPicPr>
        <p:blipFill>
          <a:blip r:embed="rId6"/>
          <a:stretch>
            <a:fillRect/>
          </a:stretch>
        </p:blipFill>
        <p:spPr>
          <a:xfrm>
            <a:off x="2926917" y="1647860"/>
            <a:ext cx="4060891" cy="7664077"/>
          </a:xfrm>
          <a:prstGeom prst="rect">
            <a:avLst/>
          </a:prstGeom>
          <a:ln w="12700">
            <a:miter lim="400000"/>
          </a:ln>
        </p:spPr>
      </p:pic>
      <p:pic>
        <p:nvPicPr>
          <p:cNvPr id="167" name="Image" descr="Image"/>
          <p:cNvPicPr>
            <a:picLocks noChangeAspect="1"/>
          </p:cNvPicPr>
          <p:nvPr/>
        </p:nvPicPr>
        <p:blipFill>
          <a:blip r:embed="rId7"/>
          <a:stretch>
            <a:fillRect/>
          </a:stretch>
        </p:blipFill>
        <p:spPr>
          <a:xfrm>
            <a:off x="9676273" y="-37310"/>
            <a:ext cx="14732418" cy="11009017"/>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Duis orci leo, consectetur a felis vel, laoreet sollicitudin urna. Sed in molestie lorem. In id risus blandit, ornare tellus vel, blandit mauris. Aenean rutrum leo at ultricies dapibus."/>
          <p:cNvSpPr txBox="1"/>
          <p:nvPr/>
        </p:nvSpPr>
        <p:spPr>
          <a:xfrm>
            <a:off x="1072663" y="4404403"/>
            <a:ext cx="10035377" cy="6687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92500"/>
          </a:bodyPr>
          <a:lstStyle>
            <a:lvl1pPr algn="l" defTabSz="2438400">
              <a:defRPr sz="3000">
                <a:solidFill>
                  <a:srgbClr val="000000"/>
                </a:solidFill>
                <a:latin typeface="Avenir Book"/>
                <a:ea typeface="Avenir Book"/>
                <a:cs typeface="Avenir Book"/>
                <a:sym typeface="Avenir Book"/>
              </a:defRPr>
            </a:lvl1pPr>
          </a:lstStyle>
          <a:p>
            <a:pPr algn="ctr"/>
            <a:r>
              <a:rPr lang="pl-PL" sz="3500" dirty="0"/>
              <a:t>Poprawa konkurencyjności gospodarstw rolnych.</a:t>
            </a:r>
          </a:p>
          <a:p>
            <a:endParaRPr lang="pl-PL" dirty="0"/>
          </a:p>
          <a:p>
            <a:endParaRPr lang="pl-PL" dirty="0"/>
          </a:p>
          <a:p>
            <a:pPr algn="ctr"/>
            <a:r>
              <a:rPr lang="pl-PL" sz="5000" b="1" dirty="0"/>
              <a:t>WYRÓŻNIENIE</a:t>
            </a:r>
          </a:p>
          <a:p>
            <a:pPr algn="ctr"/>
            <a:endParaRPr lang="pl-PL" dirty="0"/>
          </a:p>
          <a:p>
            <a:pPr algn="ctr"/>
            <a:r>
              <a:rPr lang="pl-PL" sz="4500" dirty="0"/>
              <a:t>Budowa budynku inwentarskiego do hodowli kóz do 45 DJP, pozyskiwanie i przetwórstwo mleka koziego w ramach RHD</a:t>
            </a:r>
            <a:br>
              <a:rPr lang="pl-PL" sz="4500" dirty="0"/>
            </a:br>
            <a:r>
              <a:rPr lang="pl-PL" dirty="0"/>
              <a:t>(Podziałanie PROW 2014-2020</a:t>
            </a:r>
            <a:br>
              <a:rPr lang="pl-PL" dirty="0"/>
            </a:br>
            <a:r>
              <a:rPr lang="pl-PL" dirty="0"/>
              <a:t>4.1 Wsparcie inwestycji w gospodarstwach rolnych)</a:t>
            </a:r>
          </a:p>
          <a:p>
            <a:pPr algn="ctr"/>
            <a:endParaRPr lang="pl-PL" dirty="0"/>
          </a:p>
          <a:p>
            <a:pPr algn="ctr"/>
            <a:r>
              <a:rPr lang="pl-PL" sz="4100" dirty="0"/>
              <a:t>Gospodarstwo Rolne „</a:t>
            </a:r>
            <a:r>
              <a:rPr lang="pl-PL" sz="4100" dirty="0" err="1"/>
              <a:t>KozieŁawy</a:t>
            </a:r>
            <a:r>
              <a:rPr lang="pl-PL" sz="4100" dirty="0"/>
              <a:t>”</a:t>
            </a:r>
            <a:br>
              <a:rPr lang="pl-PL" sz="4100" dirty="0"/>
            </a:br>
            <a:r>
              <a:rPr lang="pl-PL" dirty="0"/>
              <a:t>(</a:t>
            </a:r>
            <a:r>
              <a:rPr lang="pl-PL" i="1" dirty="0"/>
              <a:t>województwo kujawsko-pomorskie</a:t>
            </a:r>
            <a:r>
              <a:rPr lang="pl-PL" dirty="0"/>
              <a:t>)</a:t>
            </a:r>
          </a:p>
          <a:p>
            <a:pPr algn="ctr"/>
            <a:endParaRPr lang="pl-PL" sz="4100" dirty="0"/>
          </a:p>
          <a:p>
            <a:endParaRPr lang="pl-PL" dirty="0"/>
          </a:p>
          <a:p>
            <a:endParaRPr lang="pl-PL" dirty="0"/>
          </a:p>
          <a:p>
            <a:endParaRPr lang="pl-PL" dirty="0"/>
          </a:p>
          <a:p>
            <a:endParaRPr lang="pl-PL" dirty="0"/>
          </a:p>
          <a:p>
            <a:endParaRPr lang="pl-PL" dirty="0"/>
          </a:p>
        </p:txBody>
      </p:sp>
      <p:sp>
        <p:nvSpPr>
          <p:cNvPr id="194" name="Duis orci leo"/>
          <p:cNvSpPr txBox="1"/>
          <p:nvPr/>
        </p:nvSpPr>
        <p:spPr>
          <a:xfrm>
            <a:off x="1211262" y="3246034"/>
            <a:ext cx="8824835" cy="930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gn="l" defTabSz="2438400">
              <a:defRPr sz="4000">
                <a:solidFill>
                  <a:srgbClr val="000000"/>
                </a:solidFill>
                <a:latin typeface="Avenir Black"/>
                <a:ea typeface="Avenir Black"/>
                <a:cs typeface="Avenir Black"/>
                <a:sym typeface="Avenir Black"/>
              </a:defRPr>
            </a:lvl1pPr>
          </a:lstStyle>
          <a:p>
            <a:pPr algn="ctr"/>
            <a:r>
              <a:rPr lang="pl-PL" sz="5000" dirty="0"/>
              <a:t>Kategoria I</a:t>
            </a:r>
          </a:p>
        </p:txBody>
      </p:sp>
      <p:pic>
        <p:nvPicPr>
          <p:cNvPr id="13" name="Obrazek" descr="Obrazek">
            <a:extLst>
              <a:ext uri="{FF2B5EF4-FFF2-40B4-BE49-F238E27FC236}">
                <a16:creationId xmlns:a16="http://schemas.microsoft.com/office/drawing/2014/main" id="{3C00AFEA-BB3E-DF8E-EE31-F7478BA88273}"/>
              </a:ext>
            </a:extLst>
          </p:cNvPr>
          <p:cNvPicPr>
            <a:picLocks noChangeAspect="1"/>
          </p:cNvPicPr>
          <p:nvPr/>
        </p:nvPicPr>
        <p:blipFill>
          <a:blip r:embed="rId2"/>
          <a:stretch>
            <a:fillRect/>
          </a:stretch>
        </p:blipFill>
        <p:spPr>
          <a:xfrm>
            <a:off x="0" y="942480"/>
            <a:ext cx="24384000" cy="1353205"/>
          </a:xfrm>
          <a:prstGeom prst="rect">
            <a:avLst/>
          </a:prstGeom>
          <a:ln w="12700">
            <a:miter lim="400000"/>
          </a:ln>
        </p:spPr>
      </p:pic>
      <p:sp>
        <p:nvSpPr>
          <p:cNvPr id="14" name="SPOTKANIE  KOBIET WIEJSKICH  „KOBIETY TO DOBRY  KLIMAT”">
            <a:extLst>
              <a:ext uri="{FF2B5EF4-FFF2-40B4-BE49-F238E27FC236}">
                <a16:creationId xmlns:a16="http://schemas.microsoft.com/office/drawing/2014/main" id="{76AC5568-5244-3DAD-AA6F-54574C5F30A7}"/>
              </a:ext>
            </a:extLst>
          </p:cNvPr>
          <p:cNvSpPr txBox="1"/>
          <p:nvPr/>
        </p:nvSpPr>
        <p:spPr>
          <a:xfrm>
            <a:off x="1072663" y="1167933"/>
            <a:ext cx="17606548" cy="930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l" defTabSz="2438400">
              <a:defRPr sz="4500">
                <a:solidFill>
                  <a:srgbClr val="FFFFFF"/>
                </a:solidFill>
                <a:latin typeface="Avenir Black"/>
                <a:ea typeface="Avenir Black"/>
                <a:cs typeface="Avenir Black"/>
                <a:sym typeface="Avenir Black"/>
              </a:defRPr>
            </a:lvl1pPr>
          </a:lstStyle>
          <a:p>
            <a:r>
              <a:rPr lang="pl-PL" dirty="0"/>
              <a:t>Przyjazna Wieś</a:t>
            </a:r>
            <a:r>
              <a:rPr lang="en-US" dirty="0"/>
              <a:t> </a:t>
            </a:r>
            <a:endParaRPr dirty="0"/>
          </a:p>
        </p:txBody>
      </p:sp>
      <p:sp>
        <p:nvSpPr>
          <p:cNvPr id="16" name="Linia">
            <a:extLst>
              <a:ext uri="{FF2B5EF4-FFF2-40B4-BE49-F238E27FC236}">
                <a16:creationId xmlns:a16="http://schemas.microsoft.com/office/drawing/2014/main" id="{BE49EA64-8B09-21AA-5858-2F8C012E7A56}"/>
              </a:ext>
            </a:extLst>
          </p:cNvPr>
          <p:cNvSpPr/>
          <p:nvPr/>
        </p:nvSpPr>
        <p:spPr>
          <a:xfrm flipV="1">
            <a:off x="1072663" y="2575204"/>
            <a:ext cx="22350040" cy="27320"/>
          </a:xfrm>
          <a:prstGeom prst="line">
            <a:avLst/>
          </a:prstGeom>
          <a:ln w="25400">
            <a:solidFill>
              <a:srgbClr val="448F4A"/>
            </a:solidFill>
          </a:ln>
        </p:spPr>
        <p:txBody>
          <a:bodyPr lIns="45718" tIns="45718" rIns="45718" bIns="45718"/>
          <a:lstStyle/>
          <a:p>
            <a:endParaRPr/>
          </a:p>
        </p:txBody>
      </p:sp>
      <p:pic>
        <p:nvPicPr>
          <p:cNvPr id="17" name="Obrazek" descr="Obrazek">
            <a:extLst>
              <a:ext uri="{FF2B5EF4-FFF2-40B4-BE49-F238E27FC236}">
                <a16:creationId xmlns:a16="http://schemas.microsoft.com/office/drawing/2014/main" id="{C3A65967-BBE6-5031-79F7-E45F68FDD58E}"/>
              </a:ext>
            </a:extLst>
          </p:cNvPr>
          <p:cNvPicPr>
            <a:picLocks noChangeAspect="1"/>
          </p:cNvPicPr>
          <p:nvPr/>
        </p:nvPicPr>
        <p:blipFill rotWithShape="1">
          <a:blip r:embed="rId3"/>
          <a:srcRect l="-8460" t="-4484" r="-7397" b="23960"/>
          <a:stretch/>
        </p:blipFill>
        <p:spPr>
          <a:xfrm>
            <a:off x="21758710" y="289048"/>
            <a:ext cx="1663992" cy="2182691"/>
          </a:xfrm>
          <a:prstGeom prst="rect">
            <a:avLst/>
          </a:prstGeom>
          <a:solidFill>
            <a:schemeClr val="bg1"/>
          </a:solidFill>
          <a:ln w="12700">
            <a:miter lim="400000"/>
          </a:ln>
        </p:spPr>
      </p:pic>
      <p:pic>
        <p:nvPicPr>
          <p:cNvPr id="8" name="PROW-2014-2020-logo-kolor.jpg" descr="PROW-2014-2020-logo-kolor.jpg">
            <a:extLst>
              <a:ext uri="{FF2B5EF4-FFF2-40B4-BE49-F238E27FC236}">
                <a16:creationId xmlns:a16="http://schemas.microsoft.com/office/drawing/2014/main" id="{078C41D1-A103-B366-A6D5-E4FB7DBBBFE4}"/>
              </a:ext>
            </a:extLst>
          </p:cNvPr>
          <p:cNvPicPr>
            <a:picLocks noChangeAspect="1"/>
          </p:cNvPicPr>
          <p:nvPr/>
        </p:nvPicPr>
        <p:blipFill>
          <a:blip r:embed="rId4"/>
          <a:stretch>
            <a:fillRect/>
          </a:stretch>
        </p:blipFill>
        <p:spPr>
          <a:xfrm>
            <a:off x="19028557" y="11091729"/>
            <a:ext cx="2331241" cy="1525543"/>
          </a:xfrm>
          <a:prstGeom prst="rect">
            <a:avLst/>
          </a:prstGeom>
          <a:ln w="12700">
            <a:miter lim="400000"/>
          </a:ln>
        </p:spPr>
      </p:pic>
      <p:pic>
        <p:nvPicPr>
          <p:cNvPr id="9" name="logo_UE_rgb-1.jpg" descr="logo_UE_rgb-1.jpg">
            <a:extLst>
              <a:ext uri="{FF2B5EF4-FFF2-40B4-BE49-F238E27FC236}">
                <a16:creationId xmlns:a16="http://schemas.microsoft.com/office/drawing/2014/main" id="{50C4853D-CC2C-C4AD-5557-CD6BFFA9B7AB}"/>
              </a:ext>
            </a:extLst>
          </p:cNvPr>
          <p:cNvPicPr>
            <a:picLocks noChangeAspect="1"/>
          </p:cNvPicPr>
          <p:nvPr/>
        </p:nvPicPr>
        <p:blipFill>
          <a:blip r:embed="rId5"/>
          <a:srcRect l="63599" t="18350" r="6082" b="18350"/>
          <a:stretch>
            <a:fillRect/>
          </a:stretch>
        </p:blipFill>
        <p:spPr>
          <a:xfrm>
            <a:off x="3330513" y="11345956"/>
            <a:ext cx="1673373" cy="1139647"/>
          </a:xfrm>
          <a:prstGeom prst="rect">
            <a:avLst/>
          </a:prstGeom>
          <a:ln w="12700">
            <a:miter lim="400000"/>
          </a:ln>
        </p:spPr>
      </p:pic>
      <p:sp>
        <p:nvSpPr>
          <p:cNvPr id="10" name="Europejski Fundusz Rolny na rzecz Rozwoju Obszarów Wiejskich: Europa Inwestująca w obszary wiejskie.…">
            <a:extLst>
              <a:ext uri="{FF2B5EF4-FFF2-40B4-BE49-F238E27FC236}">
                <a16:creationId xmlns:a16="http://schemas.microsoft.com/office/drawing/2014/main" id="{C58B113B-A081-97BF-AC7D-D8FB945C2568}"/>
              </a:ext>
            </a:extLst>
          </p:cNvPr>
          <p:cNvSpPr txBox="1"/>
          <p:nvPr/>
        </p:nvSpPr>
        <p:spPr>
          <a:xfrm>
            <a:off x="1470990" y="12768945"/>
            <a:ext cx="21442020" cy="9470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a:defRPr sz="1600"/>
            </a:pPr>
            <a:r>
              <a:rPr lang="pl-PL" dirty="0"/>
              <a:t>Europejski Fundusz Rolny na rzecz Rozwoju Obszarów Wiejskich: Europa Inwestująca w obszary wiejskie. Instytucja Zarządzająca Programem Rozwoju Obszarów Wiejskich na lata 2014–2020 – Minister Rolnictwa i Rozwoju Wsi. </a:t>
            </a:r>
          </a:p>
          <a:p>
            <a:pPr>
              <a:defRPr sz="1600"/>
            </a:pPr>
            <a:r>
              <a:rPr lang="pl-PL" dirty="0"/>
              <a:t>Operacja współfinansowana ze środków Unii Europejskiej w ramach Schematu II Pomocy Technicznej Programu Rozwoju Obszarów Wiejskich na lata 2014–2020. </a:t>
            </a:r>
          </a:p>
        </p:txBody>
      </p:sp>
      <p:pic>
        <p:nvPicPr>
          <p:cNvPr id="11" name="ksowPodstawoweCOLOR.pdf" descr="ksowPodstawoweCOLOR.pdf">
            <a:extLst>
              <a:ext uri="{FF2B5EF4-FFF2-40B4-BE49-F238E27FC236}">
                <a16:creationId xmlns:a16="http://schemas.microsoft.com/office/drawing/2014/main" id="{0D91ACC1-4A68-0FFA-C0B4-BE625E5CAF0D}"/>
              </a:ext>
            </a:extLst>
          </p:cNvPr>
          <p:cNvPicPr>
            <a:picLocks noChangeAspect="1"/>
          </p:cNvPicPr>
          <p:nvPr/>
        </p:nvPicPr>
        <p:blipFill>
          <a:blip r:embed="rId6"/>
          <a:stretch>
            <a:fillRect/>
          </a:stretch>
        </p:blipFill>
        <p:spPr>
          <a:xfrm>
            <a:off x="8399439" y="11290393"/>
            <a:ext cx="3045577" cy="1250952"/>
          </a:xfrm>
          <a:prstGeom prst="rect">
            <a:avLst/>
          </a:prstGeom>
          <a:ln w="12700">
            <a:miter lim="400000"/>
          </a:ln>
        </p:spPr>
      </p:pic>
      <p:pic>
        <p:nvPicPr>
          <p:cNvPr id="15" name="Obrazek" descr="Obrazek">
            <a:extLst>
              <a:ext uri="{FF2B5EF4-FFF2-40B4-BE49-F238E27FC236}">
                <a16:creationId xmlns:a16="http://schemas.microsoft.com/office/drawing/2014/main" id="{F7AD955F-7782-1B7A-13B1-38073C597C32}"/>
              </a:ext>
            </a:extLst>
          </p:cNvPr>
          <p:cNvPicPr>
            <a:picLocks noChangeAspect="1"/>
          </p:cNvPicPr>
          <p:nvPr/>
        </p:nvPicPr>
        <p:blipFill>
          <a:blip r:embed="rId7"/>
          <a:stretch>
            <a:fillRect/>
          </a:stretch>
        </p:blipFill>
        <p:spPr>
          <a:xfrm>
            <a:off x="13749068" y="11345587"/>
            <a:ext cx="1448627" cy="1140566"/>
          </a:xfrm>
          <a:prstGeom prst="rect">
            <a:avLst/>
          </a:prstGeom>
          <a:ln w="12700">
            <a:miter lim="400000"/>
          </a:ln>
        </p:spPr>
      </p:pic>
      <p:pic>
        <p:nvPicPr>
          <p:cNvPr id="2" name="Symbol zastępczy zawartości 4">
            <a:extLst>
              <a:ext uri="{FF2B5EF4-FFF2-40B4-BE49-F238E27FC236}">
                <a16:creationId xmlns:a16="http://schemas.microsoft.com/office/drawing/2014/main" id="{BDB7421B-F315-2D13-4582-F534470B79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930874" y="3307251"/>
            <a:ext cx="6739519" cy="5045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3" name="Obraz 2">
            <a:extLst>
              <a:ext uri="{FF2B5EF4-FFF2-40B4-BE49-F238E27FC236}">
                <a16:creationId xmlns:a16="http://schemas.microsoft.com/office/drawing/2014/main" id="{575C665C-BBA4-9B90-34C6-2610061C23F6}"/>
              </a:ext>
            </a:extLst>
          </p:cNvPr>
          <p:cNvPicPr>
            <a:picLocks noChangeAspect="1"/>
          </p:cNvPicPr>
          <p:nvPr/>
        </p:nvPicPr>
        <p:blipFill>
          <a:blip r:embed="rId9"/>
          <a:stretch>
            <a:fillRect/>
          </a:stretch>
        </p:blipFill>
        <p:spPr>
          <a:xfrm>
            <a:off x="12191999" y="3470465"/>
            <a:ext cx="3371461" cy="71998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Obraz 3">
            <a:extLst>
              <a:ext uri="{FF2B5EF4-FFF2-40B4-BE49-F238E27FC236}">
                <a16:creationId xmlns:a16="http://schemas.microsoft.com/office/drawing/2014/main" id="{FBDBF733-3EEA-1E3D-10DC-065FB5FF04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81901" y="8803180"/>
            <a:ext cx="3762263" cy="2244384"/>
          </a:xfrm>
          <a:prstGeom prst="rect">
            <a:avLst/>
          </a:prstGeom>
          <a:ln>
            <a:noFill/>
          </a:ln>
          <a:effectLst>
            <a:softEdge rad="112500"/>
          </a:effectLst>
        </p:spPr>
      </p:pic>
    </p:spTree>
    <p:extLst>
      <p:ext uri="{BB962C8B-B14F-4D97-AF65-F5344CB8AC3E}">
        <p14:creationId xmlns:p14="http://schemas.microsoft.com/office/powerpoint/2010/main" val="171331286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Google Shape;145;p27"/>
          <p:cNvSpPr/>
          <p:nvPr/>
        </p:nvSpPr>
        <p:spPr>
          <a:xfrm>
            <a:off x="0" y="0"/>
            <a:ext cx="24384000" cy="10962872"/>
          </a:xfrm>
          <a:prstGeom prst="rect">
            <a:avLst/>
          </a:prstGeom>
          <a:solidFill>
            <a:srgbClr val="386F40"/>
          </a:solidFill>
          <a:ln w="12700">
            <a:miter lim="400000"/>
          </a:ln>
        </p:spPr>
        <p:txBody>
          <a:bodyPr lIns="50800" tIns="50800" rIns="50800" bIns="50800" anchor="ctr"/>
          <a:lstStyle/>
          <a:p>
            <a:pPr algn="l" defTabSz="2438400">
              <a:defRPr sz="3600">
                <a:solidFill>
                  <a:srgbClr val="000000"/>
                </a:solidFill>
                <a:latin typeface="Arial"/>
                <a:ea typeface="Arial"/>
                <a:cs typeface="Arial"/>
                <a:sym typeface="Arial"/>
              </a:defRPr>
            </a:pPr>
            <a:endParaRPr/>
          </a:p>
        </p:txBody>
      </p:sp>
      <p:sp>
        <p:nvSpPr>
          <p:cNvPr id="160" name="Rectangle"/>
          <p:cNvSpPr/>
          <p:nvPr/>
        </p:nvSpPr>
        <p:spPr>
          <a:xfrm>
            <a:off x="2043813" y="0"/>
            <a:ext cx="5827098" cy="11049725"/>
          </a:xfrm>
          <a:prstGeom prst="rect">
            <a:avLst/>
          </a:prstGeom>
          <a:solidFill>
            <a:srgbClr val="FFFFFF"/>
          </a:solidFill>
          <a:ln w="12700">
            <a:miter lim="400000"/>
          </a:ln>
        </p:spPr>
        <p:txBody>
          <a:bodyPr lIns="50800" tIns="50800" rIns="50800" bIns="50800" anchor="ctr"/>
          <a:lstStyle/>
          <a:p>
            <a:endParaRPr/>
          </a:p>
        </p:txBody>
      </p:sp>
      <p:pic>
        <p:nvPicPr>
          <p:cNvPr id="161" name="PROW-2014-2020-logo-kolor.jpg" descr="PROW-2014-2020-logo-kolor.jpg"/>
          <p:cNvPicPr>
            <a:picLocks noChangeAspect="1"/>
          </p:cNvPicPr>
          <p:nvPr/>
        </p:nvPicPr>
        <p:blipFill>
          <a:blip r:embed="rId2"/>
          <a:stretch>
            <a:fillRect/>
          </a:stretch>
        </p:blipFill>
        <p:spPr>
          <a:xfrm>
            <a:off x="19028556" y="11091729"/>
            <a:ext cx="2331242" cy="1525544"/>
          </a:xfrm>
          <a:prstGeom prst="rect">
            <a:avLst/>
          </a:prstGeom>
          <a:ln w="12700">
            <a:miter lim="400000"/>
          </a:ln>
        </p:spPr>
      </p:pic>
      <p:pic>
        <p:nvPicPr>
          <p:cNvPr id="162" name="logo_UE_rgb-1.jpg" descr="logo_UE_rgb-1.jpg"/>
          <p:cNvPicPr>
            <a:picLocks noChangeAspect="1"/>
          </p:cNvPicPr>
          <p:nvPr/>
        </p:nvPicPr>
        <p:blipFill>
          <a:blip r:embed="rId3"/>
          <a:srcRect l="63599" t="18350" r="6082" b="18350"/>
          <a:stretch>
            <a:fillRect/>
          </a:stretch>
        </p:blipFill>
        <p:spPr>
          <a:xfrm>
            <a:off x="3330512" y="11345956"/>
            <a:ext cx="1673374" cy="1139648"/>
          </a:xfrm>
          <a:prstGeom prst="rect">
            <a:avLst/>
          </a:prstGeom>
          <a:ln w="12700">
            <a:miter lim="400000"/>
          </a:ln>
        </p:spPr>
      </p:pic>
      <p:sp>
        <p:nvSpPr>
          <p:cNvPr id="163" name="Europejski Fundusz Rolny na rzecz Rozwoju Obszarów Wiejskich: Europa Inwestująca w obszary wiejskie.…"/>
          <p:cNvSpPr txBox="1"/>
          <p:nvPr/>
        </p:nvSpPr>
        <p:spPr>
          <a:xfrm>
            <a:off x="1470990" y="12768944"/>
            <a:ext cx="21442020" cy="947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1600">
                <a:latin typeface="+mn-lt"/>
                <a:ea typeface="+mn-ea"/>
                <a:cs typeface="+mn-cs"/>
                <a:sym typeface="Helvetica Neue"/>
              </a:defRPr>
            </a:pPr>
            <a:r>
              <a:t>Europejski Fundusz Rolny na rzecz Rozwoju Obszarów Wiejskich: Europa Inwestująca w obszary wiejskie. Instytucja Zarządzająca Programem Rozwoju Obszarów Wiejskich na lata 2014–2020 – Minister Rolnictwa i Rozwoju Wsi. </a:t>
            </a:r>
          </a:p>
          <a:p>
            <a:pPr>
              <a:defRPr sz="1600">
                <a:latin typeface="+mn-lt"/>
                <a:ea typeface="+mn-ea"/>
                <a:cs typeface="+mn-cs"/>
                <a:sym typeface="Helvetica Neue"/>
              </a:defRPr>
            </a:pPr>
            <a:r>
              <a:t>Operacja współfinansowana ze środków Unii Europejskiej w ramach Schematu II Pomocy Technicznej Programu Rozwoju Obszarów Wiejskich na lata 2014–2020. </a:t>
            </a:r>
          </a:p>
          <a:p>
            <a:pPr>
              <a:defRPr sz="1600">
                <a:solidFill>
                  <a:srgbClr val="212121"/>
                </a:solidFill>
                <a:latin typeface="Calibri"/>
                <a:ea typeface="Calibri"/>
                <a:cs typeface="Calibri"/>
                <a:sym typeface="Calibri"/>
              </a:defRPr>
            </a:pPr>
            <a:r>
              <a:t>Za treść odpowiada Centrum Doradztwa Rolniczego w Brwinowie Oddział w Warszawie.</a:t>
            </a:r>
          </a:p>
        </p:txBody>
      </p:sp>
      <p:pic>
        <p:nvPicPr>
          <p:cNvPr id="164" name="ksowPodstawoweCOLOR.pdf" descr="ksowPodstawoweCOLOR.pdf"/>
          <p:cNvPicPr>
            <a:picLocks noChangeAspect="1"/>
          </p:cNvPicPr>
          <p:nvPr/>
        </p:nvPicPr>
        <p:blipFill>
          <a:blip r:embed="rId4"/>
          <a:stretch>
            <a:fillRect/>
          </a:stretch>
        </p:blipFill>
        <p:spPr>
          <a:xfrm>
            <a:off x="8399439" y="11290393"/>
            <a:ext cx="3045578" cy="1250953"/>
          </a:xfrm>
          <a:prstGeom prst="rect">
            <a:avLst/>
          </a:prstGeom>
          <a:ln w="12700">
            <a:miter lim="400000"/>
          </a:ln>
        </p:spPr>
      </p:pic>
      <p:pic>
        <p:nvPicPr>
          <p:cNvPr id="165" name="Obrazek" descr="Obrazek"/>
          <p:cNvPicPr>
            <a:picLocks noChangeAspect="1"/>
          </p:cNvPicPr>
          <p:nvPr/>
        </p:nvPicPr>
        <p:blipFill>
          <a:blip r:embed="rId5"/>
          <a:stretch>
            <a:fillRect/>
          </a:stretch>
        </p:blipFill>
        <p:spPr>
          <a:xfrm>
            <a:off x="13749067" y="11345587"/>
            <a:ext cx="1448628" cy="1140567"/>
          </a:xfrm>
          <a:prstGeom prst="rect">
            <a:avLst/>
          </a:prstGeom>
          <a:ln w="12700">
            <a:miter lim="400000"/>
          </a:ln>
        </p:spPr>
      </p:pic>
      <p:pic>
        <p:nvPicPr>
          <p:cNvPr id="166" name="Obrazek" descr="Obrazek"/>
          <p:cNvPicPr>
            <a:picLocks noChangeAspect="1"/>
          </p:cNvPicPr>
          <p:nvPr/>
        </p:nvPicPr>
        <p:blipFill>
          <a:blip r:embed="rId6"/>
          <a:stretch>
            <a:fillRect/>
          </a:stretch>
        </p:blipFill>
        <p:spPr>
          <a:xfrm>
            <a:off x="2926917" y="1647860"/>
            <a:ext cx="4060891" cy="7664077"/>
          </a:xfrm>
          <a:prstGeom prst="rect">
            <a:avLst/>
          </a:prstGeom>
          <a:ln w="12700">
            <a:miter lim="400000"/>
          </a:ln>
        </p:spPr>
      </p:pic>
      <p:pic>
        <p:nvPicPr>
          <p:cNvPr id="167" name="Image" descr="Image"/>
          <p:cNvPicPr>
            <a:picLocks noChangeAspect="1"/>
          </p:cNvPicPr>
          <p:nvPr/>
        </p:nvPicPr>
        <p:blipFill>
          <a:blip r:embed="rId7"/>
          <a:stretch>
            <a:fillRect/>
          </a:stretch>
        </p:blipFill>
        <p:spPr>
          <a:xfrm>
            <a:off x="9676273" y="-37310"/>
            <a:ext cx="14732418" cy="11009017"/>
          </a:xfrm>
          <a:prstGeom prst="rect">
            <a:avLst/>
          </a:prstGeom>
          <a:ln w="12700">
            <a:miter lim="400000"/>
          </a:ln>
        </p:spPr>
      </p:pic>
    </p:spTree>
    <p:extLst>
      <p:ext uri="{BB962C8B-B14F-4D97-AF65-F5344CB8AC3E}">
        <p14:creationId xmlns:p14="http://schemas.microsoft.com/office/powerpoint/2010/main" val="328207581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Duis orci leo, consectetur a felis vel, laoreet sollicitudin urna. Sed in molestie lorem. In id risus blandit, ornare tellus vel, blandit mauris. Aenean rutrum leo at ultricies dapibus."/>
          <p:cNvSpPr txBox="1"/>
          <p:nvPr/>
        </p:nvSpPr>
        <p:spPr>
          <a:xfrm>
            <a:off x="745676" y="4178842"/>
            <a:ext cx="8846193" cy="7084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gn="l" defTabSz="2438400">
              <a:defRPr sz="3000">
                <a:solidFill>
                  <a:srgbClr val="000000"/>
                </a:solidFill>
                <a:latin typeface="Avenir Book"/>
                <a:ea typeface="Avenir Book"/>
                <a:cs typeface="Avenir Book"/>
                <a:sym typeface="Avenir Book"/>
              </a:defRPr>
            </a:lvl1pPr>
          </a:lstStyle>
          <a:p>
            <a:pPr algn="ctr"/>
            <a:r>
              <a:rPr lang="pl-PL" dirty="0"/>
              <a:t>Poprawa konkurencyjności gospodarstw rolnych.</a:t>
            </a:r>
          </a:p>
          <a:p>
            <a:endParaRPr lang="pl-PL" dirty="0"/>
          </a:p>
          <a:p>
            <a:endParaRPr lang="pl-PL" dirty="0"/>
          </a:p>
          <a:p>
            <a:pPr algn="ctr"/>
            <a:r>
              <a:rPr lang="pl-PL" sz="5200" b="1" dirty="0"/>
              <a:t>MIEJSCE I</a:t>
            </a:r>
          </a:p>
          <a:p>
            <a:pPr algn="ctr"/>
            <a:endParaRPr lang="pl-PL" dirty="0"/>
          </a:p>
          <a:p>
            <a:pPr algn="ctr"/>
            <a:r>
              <a:rPr lang="pl-PL" sz="4500" dirty="0"/>
              <a:t>Utworzenie Zagrody Edukacyjnej </a:t>
            </a:r>
            <a:r>
              <a:rPr lang="pl-PL" sz="4500" dirty="0" err="1"/>
              <a:t>Pszczelandia</a:t>
            </a:r>
            <a:br>
              <a:rPr lang="pl-PL" sz="4500" dirty="0"/>
            </a:br>
            <a:r>
              <a:rPr lang="pl-PL" sz="2800" dirty="0"/>
              <a:t>(Podziałanie PROW 2014-2020</a:t>
            </a:r>
            <a:br>
              <a:rPr lang="pl-PL" sz="2800" dirty="0"/>
            </a:br>
            <a:r>
              <a:rPr lang="pl-PL" sz="2800" dirty="0"/>
              <a:t>19.2 Wsparcie na wdrażanie operacji w ramach strategii rozwoju lokalnego kierowanego przez społeczność)</a:t>
            </a:r>
          </a:p>
          <a:p>
            <a:pPr algn="ctr"/>
            <a:endParaRPr lang="pl-PL" sz="4500" dirty="0"/>
          </a:p>
          <a:p>
            <a:pPr algn="ctr"/>
            <a:r>
              <a:rPr lang="pl-PL" sz="4500" dirty="0"/>
              <a:t>Pasieka Pucer</a:t>
            </a:r>
            <a:br>
              <a:rPr lang="pl-PL" sz="4500" dirty="0"/>
            </a:br>
            <a:r>
              <a:rPr lang="pl-PL" sz="2800" i="1" dirty="0"/>
              <a:t>(województwo warmińsko-mazurskie)</a:t>
            </a:r>
          </a:p>
          <a:p>
            <a:endParaRPr lang="pl-PL" dirty="0"/>
          </a:p>
          <a:p>
            <a:endParaRPr lang="pl-PL" dirty="0"/>
          </a:p>
          <a:p>
            <a:endParaRPr lang="pl-PL" dirty="0"/>
          </a:p>
          <a:p>
            <a:endParaRPr lang="pl-PL" dirty="0"/>
          </a:p>
        </p:txBody>
      </p:sp>
      <p:sp>
        <p:nvSpPr>
          <p:cNvPr id="194" name="Duis orci leo"/>
          <p:cNvSpPr txBox="1"/>
          <p:nvPr/>
        </p:nvSpPr>
        <p:spPr>
          <a:xfrm>
            <a:off x="1211262" y="3246034"/>
            <a:ext cx="8824835" cy="930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gn="l" defTabSz="2438400">
              <a:defRPr sz="4000">
                <a:solidFill>
                  <a:srgbClr val="000000"/>
                </a:solidFill>
                <a:latin typeface="Avenir Black"/>
                <a:ea typeface="Avenir Black"/>
                <a:cs typeface="Avenir Black"/>
                <a:sym typeface="Avenir Black"/>
              </a:defRPr>
            </a:lvl1pPr>
          </a:lstStyle>
          <a:p>
            <a:pPr algn="ctr"/>
            <a:r>
              <a:rPr lang="pl-PL" sz="5000" dirty="0"/>
              <a:t>Kategoria I</a:t>
            </a:r>
            <a:endParaRPr lang="pl-PL" dirty="0"/>
          </a:p>
        </p:txBody>
      </p:sp>
      <p:pic>
        <p:nvPicPr>
          <p:cNvPr id="13" name="Obrazek" descr="Obrazek">
            <a:extLst>
              <a:ext uri="{FF2B5EF4-FFF2-40B4-BE49-F238E27FC236}">
                <a16:creationId xmlns:a16="http://schemas.microsoft.com/office/drawing/2014/main" id="{3C00AFEA-BB3E-DF8E-EE31-F7478BA88273}"/>
              </a:ext>
            </a:extLst>
          </p:cNvPr>
          <p:cNvPicPr>
            <a:picLocks noChangeAspect="1"/>
          </p:cNvPicPr>
          <p:nvPr/>
        </p:nvPicPr>
        <p:blipFill>
          <a:blip r:embed="rId2"/>
          <a:stretch>
            <a:fillRect/>
          </a:stretch>
        </p:blipFill>
        <p:spPr>
          <a:xfrm>
            <a:off x="0" y="942480"/>
            <a:ext cx="24384000" cy="1353205"/>
          </a:xfrm>
          <a:prstGeom prst="rect">
            <a:avLst/>
          </a:prstGeom>
          <a:ln w="12700">
            <a:miter lim="400000"/>
          </a:ln>
        </p:spPr>
      </p:pic>
      <p:sp>
        <p:nvSpPr>
          <p:cNvPr id="14" name="SPOTKANIE  KOBIET WIEJSKICH  „KOBIETY TO DOBRY  KLIMAT”">
            <a:extLst>
              <a:ext uri="{FF2B5EF4-FFF2-40B4-BE49-F238E27FC236}">
                <a16:creationId xmlns:a16="http://schemas.microsoft.com/office/drawing/2014/main" id="{76AC5568-5244-3DAD-AA6F-54574C5F30A7}"/>
              </a:ext>
            </a:extLst>
          </p:cNvPr>
          <p:cNvSpPr txBox="1"/>
          <p:nvPr/>
        </p:nvSpPr>
        <p:spPr>
          <a:xfrm>
            <a:off x="1072663" y="1167933"/>
            <a:ext cx="17606548" cy="930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l" defTabSz="2438400">
              <a:defRPr sz="4500">
                <a:solidFill>
                  <a:srgbClr val="FFFFFF"/>
                </a:solidFill>
                <a:latin typeface="Avenir Black"/>
                <a:ea typeface="Avenir Black"/>
                <a:cs typeface="Avenir Black"/>
                <a:sym typeface="Avenir Black"/>
              </a:defRPr>
            </a:lvl1pPr>
          </a:lstStyle>
          <a:p>
            <a:r>
              <a:rPr lang="pl-PL" dirty="0"/>
              <a:t>Przyjazna Wieś</a:t>
            </a:r>
            <a:r>
              <a:rPr lang="en-US" dirty="0"/>
              <a:t> </a:t>
            </a:r>
            <a:endParaRPr dirty="0"/>
          </a:p>
        </p:txBody>
      </p:sp>
      <p:sp>
        <p:nvSpPr>
          <p:cNvPr id="16" name="Linia">
            <a:extLst>
              <a:ext uri="{FF2B5EF4-FFF2-40B4-BE49-F238E27FC236}">
                <a16:creationId xmlns:a16="http://schemas.microsoft.com/office/drawing/2014/main" id="{BE49EA64-8B09-21AA-5858-2F8C012E7A56}"/>
              </a:ext>
            </a:extLst>
          </p:cNvPr>
          <p:cNvSpPr/>
          <p:nvPr/>
        </p:nvSpPr>
        <p:spPr>
          <a:xfrm flipV="1">
            <a:off x="1016980" y="2949032"/>
            <a:ext cx="22350040" cy="27320"/>
          </a:xfrm>
          <a:prstGeom prst="line">
            <a:avLst/>
          </a:prstGeom>
          <a:ln w="25400">
            <a:solidFill>
              <a:srgbClr val="448F4A"/>
            </a:solidFill>
          </a:ln>
        </p:spPr>
        <p:txBody>
          <a:bodyPr lIns="45718" tIns="45718" rIns="45718" bIns="45718"/>
          <a:lstStyle/>
          <a:p>
            <a:endParaRPr/>
          </a:p>
        </p:txBody>
      </p:sp>
      <p:pic>
        <p:nvPicPr>
          <p:cNvPr id="17" name="Obrazek" descr="Obrazek">
            <a:extLst>
              <a:ext uri="{FF2B5EF4-FFF2-40B4-BE49-F238E27FC236}">
                <a16:creationId xmlns:a16="http://schemas.microsoft.com/office/drawing/2014/main" id="{C3A65967-BBE6-5031-79F7-E45F68FDD58E}"/>
              </a:ext>
            </a:extLst>
          </p:cNvPr>
          <p:cNvPicPr>
            <a:picLocks noChangeAspect="1"/>
          </p:cNvPicPr>
          <p:nvPr/>
        </p:nvPicPr>
        <p:blipFill rotWithShape="1">
          <a:blip r:embed="rId3"/>
          <a:srcRect l="-8460" t="-4484" r="-7397" b="23960"/>
          <a:stretch/>
        </p:blipFill>
        <p:spPr>
          <a:xfrm>
            <a:off x="21758710" y="289048"/>
            <a:ext cx="1663992" cy="2182691"/>
          </a:xfrm>
          <a:prstGeom prst="rect">
            <a:avLst/>
          </a:prstGeom>
          <a:solidFill>
            <a:schemeClr val="bg1"/>
          </a:solidFill>
          <a:ln w="12700">
            <a:miter lim="400000"/>
          </a:ln>
        </p:spPr>
      </p:pic>
      <p:pic>
        <p:nvPicPr>
          <p:cNvPr id="8" name="PROW-2014-2020-logo-kolor.jpg" descr="PROW-2014-2020-logo-kolor.jpg">
            <a:extLst>
              <a:ext uri="{FF2B5EF4-FFF2-40B4-BE49-F238E27FC236}">
                <a16:creationId xmlns:a16="http://schemas.microsoft.com/office/drawing/2014/main" id="{078C41D1-A103-B366-A6D5-E4FB7DBBBFE4}"/>
              </a:ext>
            </a:extLst>
          </p:cNvPr>
          <p:cNvPicPr>
            <a:picLocks noChangeAspect="1"/>
          </p:cNvPicPr>
          <p:nvPr/>
        </p:nvPicPr>
        <p:blipFill>
          <a:blip r:embed="rId4"/>
          <a:stretch>
            <a:fillRect/>
          </a:stretch>
        </p:blipFill>
        <p:spPr>
          <a:xfrm>
            <a:off x="19028557" y="11091729"/>
            <a:ext cx="2331241" cy="1525543"/>
          </a:xfrm>
          <a:prstGeom prst="rect">
            <a:avLst/>
          </a:prstGeom>
          <a:ln w="12700">
            <a:miter lim="400000"/>
          </a:ln>
        </p:spPr>
      </p:pic>
      <p:pic>
        <p:nvPicPr>
          <p:cNvPr id="9" name="logo_UE_rgb-1.jpg" descr="logo_UE_rgb-1.jpg">
            <a:extLst>
              <a:ext uri="{FF2B5EF4-FFF2-40B4-BE49-F238E27FC236}">
                <a16:creationId xmlns:a16="http://schemas.microsoft.com/office/drawing/2014/main" id="{50C4853D-CC2C-C4AD-5557-CD6BFFA9B7AB}"/>
              </a:ext>
            </a:extLst>
          </p:cNvPr>
          <p:cNvPicPr>
            <a:picLocks noChangeAspect="1"/>
          </p:cNvPicPr>
          <p:nvPr/>
        </p:nvPicPr>
        <p:blipFill>
          <a:blip r:embed="rId5"/>
          <a:srcRect l="63599" t="18350" r="6082" b="18350"/>
          <a:stretch>
            <a:fillRect/>
          </a:stretch>
        </p:blipFill>
        <p:spPr>
          <a:xfrm>
            <a:off x="3330513" y="11345956"/>
            <a:ext cx="1673373" cy="1139647"/>
          </a:xfrm>
          <a:prstGeom prst="rect">
            <a:avLst/>
          </a:prstGeom>
          <a:ln w="12700">
            <a:miter lim="400000"/>
          </a:ln>
        </p:spPr>
      </p:pic>
      <p:sp>
        <p:nvSpPr>
          <p:cNvPr id="10" name="Europejski Fundusz Rolny na rzecz Rozwoju Obszarów Wiejskich: Europa Inwestująca w obszary wiejskie.…">
            <a:extLst>
              <a:ext uri="{FF2B5EF4-FFF2-40B4-BE49-F238E27FC236}">
                <a16:creationId xmlns:a16="http://schemas.microsoft.com/office/drawing/2014/main" id="{C58B113B-A081-97BF-AC7D-D8FB945C2568}"/>
              </a:ext>
            </a:extLst>
          </p:cNvPr>
          <p:cNvSpPr txBox="1"/>
          <p:nvPr/>
        </p:nvSpPr>
        <p:spPr>
          <a:xfrm>
            <a:off x="1470990" y="12768945"/>
            <a:ext cx="21442020" cy="947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defRPr sz="1600"/>
            </a:pPr>
            <a:r>
              <a:rPr lang="pl-PL" dirty="0"/>
              <a:t>Europejski Fundusz Rolny na rzecz Rozwoju Obszarów Wiejskich: Europa Inwestująca w obszary wiejskie. Instytucja Zarządzająca Programem Rozwoju Obszarów Wiejskich na lata 2014–2020 – Minister Rolnictwa i Rozwoju Wsi. </a:t>
            </a:r>
          </a:p>
          <a:p>
            <a:pPr>
              <a:defRPr sz="1600"/>
            </a:pPr>
            <a:r>
              <a:rPr lang="pl-PL" dirty="0"/>
              <a:t>Operacja współfinansowana ze środków Unii Europejskiej w ramach Schematu II Pomocy Technicznej Programu Rozwoju Obszarów Wiejskich na lata 2014–2020. </a:t>
            </a:r>
          </a:p>
        </p:txBody>
      </p:sp>
      <p:pic>
        <p:nvPicPr>
          <p:cNvPr id="11" name="ksowPodstawoweCOLOR.pdf" descr="ksowPodstawoweCOLOR.pdf">
            <a:extLst>
              <a:ext uri="{FF2B5EF4-FFF2-40B4-BE49-F238E27FC236}">
                <a16:creationId xmlns:a16="http://schemas.microsoft.com/office/drawing/2014/main" id="{0D91ACC1-4A68-0FFA-C0B4-BE625E5CAF0D}"/>
              </a:ext>
            </a:extLst>
          </p:cNvPr>
          <p:cNvPicPr>
            <a:picLocks noChangeAspect="1"/>
          </p:cNvPicPr>
          <p:nvPr/>
        </p:nvPicPr>
        <p:blipFill>
          <a:blip r:embed="rId6"/>
          <a:stretch>
            <a:fillRect/>
          </a:stretch>
        </p:blipFill>
        <p:spPr>
          <a:xfrm>
            <a:off x="8399439" y="11290393"/>
            <a:ext cx="3045577" cy="1250952"/>
          </a:xfrm>
          <a:prstGeom prst="rect">
            <a:avLst/>
          </a:prstGeom>
          <a:ln w="12700">
            <a:miter lim="400000"/>
          </a:ln>
        </p:spPr>
      </p:pic>
      <p:pic>
        <p:nvPicPr>
          <p:cNvPr id="15" name="Obrazek" descr="Obrazek">
            <a:extLst>
              <a:ext uri="{FF2B5EF4-FFF2-40B4-BE49-F238E27FC236}">
                <a16:creationId xmlns:a16="http://schemas.microsoft.com/office/drawing/2014/main" id="{F7AD955F-7782-1B7A-13B1-38073C597C32}"/>
              </a:ext>
            </a:extLst>
          </p:cNvPr>
          <p:cNvPicPr>
            <a:picLocks noChangeAspect="1"/>
          </p:cNvPicPr>
          <p:nvPr/>
        </p:nvPicPr>
        <p:blipFill>
          <a:blip r:embed="rId7"/>
          <a:stretch>
            <a:fillRect/>
          </a:stretch>
        </p:blipFill>
        <p:spPr>
          <a:xfrm>
            <a:off x="13749068" y="11345587"/>
            <a:ext cx="1448627" cy="1140566"/>
          </a:xfrm>
          <a:prstGeom prst="rect">
            <a:avLst/>
          </a:prstGeom>
          <a:ln w="12700">
            <a:miter lim="400000"/>
          </a:ln>
        </p:spPr>
      </p:pic>
      <p:pic>
        <p:nvPicPr>
          <p:cNvPr id="6" name="Obraz 5">
            <a:extLst>
              <a:ext uri="{FF2B5EF4-FFF2-40B4-BE49-F238E27FC236}">
                <a16:creationId xmlns:a16="http://schemas.microsoft.com/office/drawing/2014/main" id="{22752907-F06A-B39E-F2C4-DA0EA0BAFD89}"/>
              </a:ext>
            </a:extLst>
          </p:cNvPr>
          <p:cNvPicPr>
            <a:picLocks noChangeAspect="1"/>
          </p:cNvPicPr>
          <p:nvPr/>
        </p:nvPicPr>
        <p:blipFill>
          <a:blip r:embed="rId8"/>
          <a:stretch>
            <a:fillRect/>
          </a:stretch>
        </p:blipFill>
        <p:spPr>
          <a:xfrm>
            <a:off x="9386662" y="3281621"/>
            <a:ext cx="4736419" cy="5512212"/>
          </a:xfrm>
          <a:prstGeom prst="rect">
            <a:avLst/>
          </a:prstGeom>
        </p:spPr>
      </p:pic>
      <p:pic>
        <p:nvPicPr>
          <p:cNvPr id="12" name="Obraz 11">
            <a:extLst>
              <a:ext uri="{FF2B5EF4-FFF2-40B4-BE49-F238E27FC236}">
                <a16:creationId xmlns:a16="http://schemas.microsoft.com/office/drawing/2014/main" id="{2D559023-69C6-9AD7-4FB7-CCA44CA0C68F}"/>
              </a:ext>
            </a:extLst>
          </p:cNvPr>
          <p:cNvPicPr>
            <a:picLocks noChangeAspect="1"/>
          </p:cNvPicPr>
          <p:nvPr/>
        </p:nvPicPr>
        <p:blipFill>
          <a:blip r:embed="rId9"/>
          <a:stretch>
            <a:fillRect/>
          </a:stretch>
        </p:blipFill>
        <p:spPr>
          <a:xfrm>
            <a:off x="14535348" y="5714076"/>
            <a:ext cx="4603725" cy="5199033"/>
          </a:xfrm>
          <a:prstGeom prst="rect">
            <a:avLst/>
          </a:prstGeom>
        </p:spPr>
      </p:pic>
      <p:pic>
        <p:nvPicPr>
          <p:cNvPr id="19" name="Obraz 18">
            <a:extLst>
              <a:ext uri="{FF2B5EF4-FFF2-40B4-BE49-F238E27FC236}">
                <a16:creationId xmlns:a16="http://schemas.microsoft.com/office/drawing/2014/main" id="{65A3DEF5-7452-6683-6EB3-EC534272341E}"/>
              </a:ext>
            </a:extLst>
          </p:cNvPr>
          <p:cNvPicPr>
            <a:picLocks noChangeAspect="1"/>
          </p:cNvPicPr>
          <p:nvPr/>
        </p:nvPicPr>
        <p:blipFill>
          <a:blip r:embed="rId10"/>
          <a:stretch>
            <a:fillRect/>
          </a:stretch>
        </p:blipFill>
        <p:spPr>
          <a:xfrm>
            <a:off x="19389012" y="3281620"/>
            <a:ext cx="4249312" cy="5616907"/>
          </a:xfrm>
          <a:prstGeom prst="rect">
            <a:avLst/>
          </a:prstGeom>
        </p:spPr>
      </p:pic>
    </p:spTree>
    <p:extLst>
      <p:ext uri="{BB962C8B-B14F-4D97-AF65-F5344CB8AC3E}">
        <p14:creationId xmlns:p14="http://schemas.microsoft.com/office/powerpoint/2010/main" val="4216434935"/>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583</TotalTime>
  <Words>2132</Words>
  <Application>Microsoft Office PowerPoint</Application>
  <PresentationFormat>Niestandardowy</PresentationFormat>
  <Paragraphs>222</Paragraphs>
  <Slides>26</Slides>
  <Notes>4</Notes>
  <HiddenSlides>0</HiddenSlides>
  <MMClips>0</MMClips>
  <ScaleCrop>false</ScaleCrop>
  <HeadingPairs>
    <vt:vector size="6" baseType="variant">
      <vt:variant>
        <vt:lpstr>Używane czcionki</vt:lpstr>
      </vt:variant>
      <vt:variant>
        <vt:i4>9</vt:i4>
      </vt:variant>
      <vt:variant>
        <vt:lpstr>Motyw</vt:lpstr>
      </vt:variant>
      <vt:variant>
        <vt:i4>1</vt:i4>
      </vt:variant>
      <vt:variant>
        <vt:lpstr>Tytuły slajdów</vt:lpstr>
      </vt:variant>
      <vt:variant>
        <vt:i4>26</vt:i4>
      </vt:variant>
    </vt:vector>
  </HeadingPairs>
  <TitlesOfParts>
    <vt:vector size="36" baseType="lpstr">
      <vt:lpstr>Arial</vt:lpstr>
      <vt:lpstr>Avenir Black</vt:lpstr>
      <vt:lpstr>Avenir Book</vt:lpstr>
      <vt:lpstr>Calibri</vt:lpstr>
      <vt:lpstr>Helvetica</vt:lpstr>
      <vt:lpstr>Helvetica Neue</vt:lpstr>
      <vt:lpstr>Helvetica Neue Medium</vt:lpstr>
      <vt:lpstr>Source Sans Pro</vt:lpstr>
      <vt:lpstr>Times New Roman</vt:lpstr>
      <vt:lpstr>21_BasicWhite</vt:lpstr>
      <vt:lpstr>GALA KONKURSU PRZYJAZNA WIEŚ</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DZIĘKUJĘ ZA UWAGĘ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GALA KONKURSU PRZYJAZNA WIEŚ</dc:title>
  <dc:creator>kaska</dc:creator>
  <cp:lastModifiedBy>Kasia Krawczyk</cp:lastModifiedBy>
  <cp:revision>58</cp:revision>
  <cp:lastPrinted>2023-11-13T17:57:47Z</cp:lastPrinted>
  <dcterms:modified xsi:type="dcterms:W3CDTF">2023-11-16T10:13:41Z</dcterms:modified>
</cp:coreProperties>
</file>